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14.xml" ContentType="application/vnd.openxmlformats-officedocument.presentationml.notesSlide+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62" r:id="rId2"/>
    <p:sldId id="263" r:id="rId3"/>
    <p:sldId id="264" r:id="rId4"/>
    <p:sldId id="265" r:id="rId5"/>
    <p:sldId id="271" r:id="rId6"/>
    <p:sldId id="256" r:id="rId7"/>
    <p:sldId id="266" r:id="rId8"/>
    <p:sldId id="257" r:id="rId9"/>
    <p:sldId id="259" r:id="rId10"/>
    <p:sldId id="258" r:id="rId11"/>
    <p:sldId id="267" r:id="rId12"/>
    <p:sldId id="260" r:id="rId13"/>
    <p:sldId id="269" r:id="rId14"/>
    <p:sldId id="268" r:id="rId15"/>
    <p:sldId id="272" r:id="rId16"/>
    <p:sldId id="276" r:id="rId17"/>
    <p:sldId id="270" r:id="rId18"/>
    <p:sldId id="274" r:id="rId19"/>
    <p:sldId id="275" r:id="rId20"/>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Calibri Light" panose="020F0302020204030204" pitchFamily="34" charset="0"/>
      <p:regular r:id="rId26"/>
      <p:italic r:id="rId27"/>
    </p:embeddedFont>
    <p:embeddedFont>
      <p:font typeface="Garamond" panose="02020404030301010803" pitchFamily="18" charset="0"/>
      <p:regular r:id="rId28"/>
      <p:bold r:id="rId29"/>
      <p: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8DB98-98C3-42AE-887A-4ACCF9EFA3E2}" v="27" dt="2020-08-19T20:33:56.0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80429" autoAdjust="0"/>
  </p:normalViewPr>
  <p:slideViewPr>
    <p:cSldViewPr snapToGrid="0">
      <p:cViewPr varScale="1">
        <p:scale>
          <a:sx n="84" d="100"/>
          <a:sy n="84" d="100"/>
        </p:scale>
        <p:origin x="44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Fossa" userId="367055119cad5d3d" providerId="LiveId" clId="{BC08DB98-98C3-42AE-887A-4ACCF9EFA3E2}"/>
    <pc:docChg chg="custSel addSld modSld">
      <pc:chgData name="Alan Fossa" userId="367055119cad5d3d" providerId="LiveId" clId="{BC08DB98-98C3-42AE-887A-4ACCF9EFA3E2}" dt="2020-08-20T01:48:06.437" v="475" actId="20577"/>
      <pc:docMkLst>
        <pc:docMk/>
      </pc:docMkLst>
      <pc:sldChg chg="modSp new mod">
        <pc:chgData name="Alan Fossa" userId="367055119cad5d3d" providerId="LiveId" clId="{BC08DB98-98C3-42AE-887A-4ACCF9EFA3E2}" dt="2020-08-20T01:48:06.437" v="475" actId="20577"/>
        <pc:sldMkLst>
          <pc:docMk/>
          <pc:sldMk cId="4139593239" sldId="276"/>
        </pc:sldMkLst>
        <pc:spChg chg="mod">
          <ac:chgData name="Alan Fossa" userId="367055119cad5d3d" providerId="LiveId" clId="{BC08DB98-98C3-42AE-887A-4ACCF9EFA3E2}" dt="2020-08-20T01:48:06.437" v="475" actId="20577"/>
          <ac:spMkLst>
            <pc:docMk/>
            <pc:sldMk cId="4139593239" sldId="276"/>
            <ac:spMk id="2" creationId="{0FBD8D22-2E12-43D8-8FEA-012D952093BE}"/>
          </ac:spMkLst>
        </pc:spChg>
        <pc:spChg chg="mod">
          <ac:chgData name="Alan Fossa" userId="367055119cad5d3d" providerId="LiveId" clId="{BC08DB98-98C3-42AE-887A-4ACCF9EFA3E2}" dt="2020-08-19T21:18:20.289" v="466" actId="20577"/>
          <ac:spMkLst>
            <pc:docMk/>
            <pc:sldMk cId="4139593239" sldId="276"/>
            <ac:spMk id="3" creationId="{978758E0-5217-46FE-8F9D-EC073DDB8AE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27.485"/>
    </inkml:context>
    <inkml:brush xml:id="br0">
      <inkml:brushProperty name="width" value="0.2" units="cm"/>
      <inkml:brushProperty name="height" value="0.2" units="cm"/>
      <inkml:brushProperty name="color" value="#E71224"/>
      <inkml:brushProperty name="ignorePressure" value="1"/>
    </inkml:brush>
  </inkml:definitions>
  <inkml:trace contextRef="#ctx0" brushRef="#br0">0 182,'35'-14,"12"-5,17-3,21-10,-5-2,-14 7,-20 6,-17 8</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37.801"/>
    </inkml:context>
    <inkml:brush xml:id="br0">
      <inkml:brushProperty name="width" value="0.2" units="cm"/>
      <inkml:brushProperty name="height" value="0.2" units="cm"/>
      <inkml:brushProperty name="color" value="#E71224"/>
      <inkml:brushProperty name="ignorePressure" value="1"/>
    </inkml:brush>
  </inkml:definitions>
  <inkml:trace contextRef="#ctx0" brushRef="#br0">41 393,'0'-3,"0"-9,-3-5,-2-8,1-3,0 0,2 1,0-2,1-4,1-2,-4 0,-1 2,1 1,0 1,2 7</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38.468"/>
    </inkml:context>
    <inkml:brush xml:id="br0">
      <inkml:brushProperty name="width" value="0.2" units="cm"/>
      <inkml:brushProperty name="height" value="0.2" units="cm"/>
      <inkml:brushProperty name="color" value="#E71224"/>
      <inkml:brushProperty name="ignorePressure" value="1"/>
    </inkml:brush>
  </inkml:definitions>
  <inkml:trace contextRef="#ctx0" brushRef="#br0">1 457,'3'-3,"5"-9,5-9,0-5,2 2,1-2,2 0,2-3,0 0,-2-3,2 1,-2 2,0 3,3-6,3 3,0-1,-4 2,-5 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39.732"/>
    </inkml:context>
    <inkml:brush xml:id="br0">
      <inkml:brushProperty name="width" value="0.2" units="cm"/>
      <inkml:brushProperty name="height" value="0.2" units="cm"/>
      <inkml:brushProperty name="color" value="#E71224"/>
      <inkml:brushProperty name="ignorePressure" value="1"/>
    </inkml:brush>
  </inkml:definitions>
  <inkml:trace contextRef="#ctx0" brushRef="#br0">1 128,'7'0,"6"0,8-4,12-5,6 0,8-3,7 1,12 2,6-1,1 2,-5-2,-6 1,-10-2,-11-2,-12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0.138"/>
    </inkml:context>
    <inkml:brush xml:id="br0">
      <inkml:brushProperty name="width" value="0.2" units="cm"/>
      <inkml:brushProperty name="height" value="0.2" units="cm"/>
      <inkml:brushProperty name="color" value="#E71224"/>
      <inkml:brushProperty name="ignorePressure" value="1"/>
    </inkml:brush>
  </inkml:definitions>
  <inkml:trace contextRef="#ctx0" brushRef="#br0">1 140,'3'-3,"6"-2,4-3,3 0,7-3,6-2,6 0,4 3,6-1,6 2,6-6,7 1,3 3,-9 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0.555"/>
    </inkml:context>
    <inkml:brush xml:id="br0">
      <inkml:brushProperty name="width" value="0.2" units="cm"/>
      <inkml:brushProperty name="height" value="0.2" units="cm"/>
      <inkml:brushProperty name="color" value="#E71224"/>
      <inkml:brushProperty name="ignorePressure" value="1"/>
    </inkml:brush>
  </inkml:definitions>
  <inkml:trace contextRef="#ctx0" brushRef="#br0">1 94,'10'-4,"19"0,11-4,6-1,3-2,-4 1,-6 2,-2-1,7 0,3 3,8 2,5 1,4 2,5 1,1 0,1 0,-6-3,-13-1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1.066"/>
    </inkml:context>
    <inkml:brush xml:id="br0">
      <inkml:brushProperty name="width" value="0.2" units="cm"/>
      <inkml:brushProperty name="height" value="0.2" units="cm"/>
      <inkml:brushProperty name="color" value="#E71224"/>
      <inkml:brushProperty name="ignorePressure" value="1"/>
    </inkml:brush>
  </inkml:definitions>
  <inkml:trace contextRef="#ctx0" brushRef="#br0">1 115,'56'-2,"1"-3,59-13,0-5,93-15,-39 17,-123 14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1.899"/>
    </inkml:context>
    <inkml:brush xml:id="br0">
      <inkml:brushProperty name="width" value="0.2" units="cm"/>
      <inkml:brushProperty name="height" value="0.2" units="cm"/>
      <inkml:brushProperty name="color" value="#E71224"/>
      <inkml:brushProperty name="ignorePressure" value="1"/>
    </inkml:brush>
  </inkml:definitions>
  <inkml:trace contextRef="#ctx0" brushRef="#br0">0 1,'7'0,"7"0,7 0,15 0,12 0,12 0,15 0,7 0,6 0,1 0,-6 0,-11 0,-14 0,-10 0,-12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2.459"/>
    </inkml:context>
    <inkml:brush xml:id="br0">
      <inkml:brushProperty name="width" value="0.2" units="cm"/>
      <inkml:brushProperty name="height" value="0.2" units="cm"/>
      <inkml:brushProperty name="color" value="#E71224"/>
      <inkml:brushProperty name="ignorePressure" value="1"/>
    </inkml:brush>
  </inkml:definitions>
  <inkml:trace contextRef="#ctx0" brushRef="#br0">0 1,'4'0,"4"0,5 0,11 0,16 0,4 0,13 0,8 3,10 2,4-1,-1 0,-7-2,-8 0,-11-1,-14-1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2.900"/>
    </inkml:context>
    <inkml:brush xml:id="br0">
      <inkml:brushProperty name="width" value="0.2" units="cm"/>
      <inkml:brushProperty name="height" value="0.2" units="cm"/>
      <inkml:brushProperty name="color" value="#E71224"/>
      <inkml:brushProperty name="ignorePressure" value="1"/>
    </inkml:brush>
  </inkml:definitions>
  <inkml:trace contextRef="#ctx0" brushRef="#br0">1 1,'3'4,"9"0,10 1,8 2,2 1,7-2,1-2,-4 3,0 3,-3 0,-7-1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4.066"/>
    </inkml:context>
    <inkml:brush xml:id="br0">
      <inkml:brushProperty name="width" value="0.2" units="cm"/>
      <inkml:brushProperty name="height" value="0.2" units="cm"/>
      <inkml:brushProperty name="color" value="#E71224"/>
      <inkml:brushProperty name="ignorePressure" value="1"/>
    </inkml:brush>
  </inkml:definitions>
  <inkml:trace contextRef="#ctx0" brushRef="#br0">1 0,'3'0,"6"4,4 5,4 7,5 6,8 5,4 6,5 1,2 2,-1-2,-2-3,-2-3,-5-3,-7-6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31.171"/>
    </inkml:context>
    <inkml:brush xml:id="br0">
      <inkml:brushProperty name="width" value="0.2" units="cm"/>
      <inkml:brushProperty name="height" value="0.2" units="cm"/>
      <inkml:brushProperty name="color" value="#E71224"/>
      <inkml:brushProperty name="ignorePressure" value="1"/>
    </inkml:brush>
  </inkml:definitions>
  <inkml:trace contextRef="#ctx0" brushRef="#br0">1 230,'13'-1,"-1"-1,1 0,0-1,-1-1,0 0,0 0,16-9,-11 5,0 1,29-7,-35 10,1 1,-1-2,0 1,0-2,-1 1,1-1,-1-1,12-10,-9 6,-1 1,-1-2,0 0,0 0,13-22,-13 15</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4.556"/>
    </inkml:context>
    <inkml:brush xml:id="br0">
      <inkml:brushProperty name="width" value="0.2" units="cm"/>
      <inkml:brushProperty name="height" value="0.2" units="cm"/>
      <inkml:brushProperty name="color" value="#E71224"/>
      <inkml:brushProperty name="ignorePressure" value="1"/>
    </inkml:brush>
  </inkml:definitions>
  <inkml:trace contextRef="#ctx0" brushRef="#br0">1 1,'24'20,"1"0,39 23,-17-11,319 235,-337-247,49 23,-54-31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5.738"/>
    </inkml:context>
    <inkml:brush xml:id="br0">
      <inkml:brushProperty name="width" value="0.2" units="cm"/>
      <inkml:brushProperty name="height" value="0.2" units="cm"/>
      <inkml:brushProperty name="color" value="#E71224"/>
      <inkml:brushProperty name="ignorePressure" value="1"/>
    </inkml:brush>
  </inkml:definitions>
  <inkml:trace contextRef="#ctx0" brushRef="#br0">1 1,'3'7,"6"6,4 4,7 4,4 4,-2 2,2 0,1 3,0-1,-2-1,1-5,-2-4,-4 3,-2-2,1 2,-3 1,0-3,-3-5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6.353"/>
    </inkml:context>
    <inkml:brush xml:id="br0">
      <inkml:brushProperty name="width" value="0.2" units="cm"/>
      <inkml:brushProperty name="height" value="0.2" units="cm"/>
      <inkml:brushProperty name="color" value="#E71224"/>
      <inkml:brushProperty name="ignorePressure" value="1"/>
    </inkml:brush>
  </inkml:definitions>
  <inkml:trace contextRef="#ctx0" brushRef="#br0">1 0,'3'8,"9"8,6 10,4 8,4 8,3 4,-2 2,0 4,-2-8,-1-3,-2-2,0-4,3-1,0 1,1-1,-2 0,-4-6</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6.954"/>
    </inkml:context>
    <inkml:brush xml:id="br0">
      <inkml:brushProperty name="width" value="0.2" units="cm"/>
      <inkml:brushProperty name="height" value="0.2" units="cm"/>
      <inkml:brushProperty name="color" value="#E71224"/>
      <inkml:brushProperty name="ignorePressure" value="1"/>
    </inkml:brush>
  </inkml:definitions>
  <inkml:trace contextRef="#ctx0" brushRef="#br0">0 1,'2'10,"-1"-1,1 1,1-1,0 1,0-1,1 0,6 12,4 10,85 212,-88-209,-1 1,-1 0,-2 0,-1 0,1 48,-6-56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7.633"/>
    </inkml:context>
    <inkml:brush xml:id="br0">
      <inkml:brushProperty name="width" value="0.2" units="cm"/>
      <inkml:brushProperty name="height" value="0.2" units="cm"/>
      <inkml:brushProperty name="color" value="#E71224"/>
      <inkml:brushProperty name="ignorePressure" value="1"/>
    </inkml:brush>
  </inkml:definitions>
  <inkml:trace contextRef="#ctx0" brushRef="#br0">0 1,'0'7,"0"6,0 8,0 4,0 5,4 5,0 3,1 3,-2 5,4 1,-1 1,0-5,-2-5,2-10,0-10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49.067"/>
    </inkml:context>
    <inkml:brush xml:id="br0">
      <inkml:brushProperty name="width" value="0.2" units="cm"/>
      <inkml:brushProperty name="height" value="0.2" units="cm"/>
      <inkml:brushProperty name="color" value="#E71224"/>
      <inkml:brushProperty name="ignorePressure" value="1"/>
    </inkml:brush>
  </inkml:definitions>
  <inkml:trace contextRef="#ctx0" brushRef="#br0">39 1,'0'3,"0"5,0 9,0 8,0 3,0 1,-4-1,-1 2,0 0,-2-3,0-1,1 2,1-4</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5T17:48:19.003"/>
    </inkml:context>
    <inkml:brush xml:id="br0">
      <inkml:brushProperty name="width" value="0.35" units="cm"/>
      <inkml:brushProperty name="height" value="0.35" units="cm"/>
      <inkml:brushProperty name="color" value="#FFFFFF"/>
      <inkml:brushProperty name="ignorePressure" value="1"/>
    </inkml:brush>
  </inkml:definitions>
  <inkml:trace contextRef="#ctx0" brushRef="#br0">5387 1,'-80'55,"58"-39,-103 75,-73 41,-146 74,-9-15,-45 1,-762 280,934-393,-53 3,150-50,-1-7,-127 9,207-30,0-3,0-1,-11-4,35 1,0-1,1-2,-1 0,1-1,1-2,-24-10,2-5,1-2,-32-26,-80-67,81 60,-28-24,3-4,4-5,-22-31,72 71,-2 3,-43-31,57 52,-2 2,0 1,-2 3,-31-14,44 25,6 4</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5T17:48:38.88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41,'0'-8,"2"-15,-1 23,-1-1,1 0,0 0,-1 1,1-1,0 0,-1 1,1-1,0 1,0-1,-1 1,1-1,0 1,0 0,0-1,0 1,0 0,0 0,0-1,0 1,0 0,-1 0,1 0,1 0,8 1,-1-1,1 2,0-1,-1 1,0 1,1-1,-1 2,5 2,-3-2,1 0,-1 0,1-1,-1-1,11 1,102 1,2-6,2 0,392 2,-513 0,0 0,-1 1,1 0,-1 0,1 0,-1 1,1 0,-1 0,0 1,6 2,-3 2</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5T19:12:30.149"/>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5T19:12:37.299"/>
    </inkml:context>
    <inkml:brush xml:id="br0">
      <inkml:brushProperty name="width" value="0.35" units="cm"/>
      <inkml:brushProperty name="height" value="0.35" units="cm"/>
      <inkml:brushProperty name="color" value="#FFFFFF"/>
      <inkml:brushProperty name="ignorePressure" value="1"/>
    </inkml:brush>
  </inkml:definitions>
  <inkml:trace contextRef="#ctx0" brushRef="#br0">361 22,'40'14,"0"-9,-1-2,1-2,32-3,5 0,-59 1,0 1,1-2,-1-1,11-3,2 2,0 0,0 2,0 1,1 1,1 2,37 0,-34-1,-23 1,-1-2,1 0,-1 0,0-1,1-1,6-1,-19 3,0 0,0 0,1 0,-1 0,0 0,0 0,0 0,1 0,-1 0,0 0,0 0,0 0,0 0,1 0,-1 0,0 0,0 0,0-1,0 1,1 0,-1 0,0 0,0 0,0 0,0 0,1-1,-1 1,0 0,0 0,0 0,0 0,0 0,0-1,0 1,0 0,0 0,0 0,1-1,-1 1,0 0,0 0,0 0,0 0,0-1,0 1,0 0,0 0,0 0,-1-1,-10-3,-18 0,-327 0,195 6,125-3,8 0,1 2,-1 0,1 2,-25 5,36-5,0 0,0-2,0 0,-7-1,7 0,1 0,0 1,-1 1,-11 3,-21 5,31-7,0 0,0 2,-10 4,15-5,0 0,0 0,0-2,0 1,-1-2,-5 1,2-1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32.333"/>
    </inkml:context>
    <inkml:brush xml:id="br0">
      <inkml:brushProperty name="width" value="0.2" units="cm"/>
      <inkml:brushProperty name="height" value="0.2" units="cm"/>
      <inkml:brushProperty name="color" value="#E71224"/>
      <inkml:brushProperty name="ignorePressure" value="1"/>
    </inkml:brush>
  </inkml:definitions>
  <inkml:trace contextRef="#ctx0" brushRef="#br0">0 88,'4'0,"4"0,9 0,8-3,3-2,1-3,0-1,1 2,3-2,-1-2,-2-1,-2-1,-6 2</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2-05T19:12:39.740"/>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32.931"/>
    </inkml:context>
    <inkml:brush xml:id="br0">
      <inkml:brushProperty name="width" value="0.2" units="cm"/>
      <inkml:brushProperty name="height" value="0.2" units="cm"/>
      <inkml:brushProperty name="color" value="#E71224"/>
      <inkml:brushProperty name="ignorePressure" value="1"/>
    </inkml:brush>
  </inkml:definitions>
  <inkml:trace contextRef="#ctx0" brushRef="#br0">0 77,'8'0,"9"0,5-3,7-6,8 0,6 1,2-2,-2 1,-2 2,-4-1,-5 0,-7 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33.586"/>
    </inkml:context>
    <inkml:brush xml:id="br0">
      <inkml:brushProperty name="width" value="0.2" units="cm"/>
      <inkml:brushProperty name="height" value="0.2" units="cm"/>
      <inkml:brushProperty name="color" value="#E71224"/>
      <inkml:brushProperty name="ignorePressure" value="1"/>
    </inkml:brush>
  </inkml:definitions>
  <inkml:trace contextRef="#ctx0" brushRef="#br0">0 71,'7'-7,"6"-2,5-4,2-3,2 2,-3 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35.484"/>
    </inkml:context>
    <inkml:brush xml:id="br0">
      <inkml:brushProperty name="width" value="0.2" units="cm"/>
      <inkml:brushProperty name="height" value="0.2" units="cm"/>
      <inkml:brushProperty name="color" value="#E71224"/>
      <inkml:brushProperty name="ignorePressure" value="1"/>
    </inkml:brush>
  </inkml:definitions>
  <inkml:trace contextRef="#ctx0" brushRef="#br0">591 193,'-4'0,"0"-4,-8 0,-8-4,-9-4,-6-4,-11 1,-9 0,-3-2,-1-4,1 0,4 1,3 4,8 4,7 5,9 3</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36.066"/>
    </inkml:context>
    <inkml:brush xml:id="br0">
      <inkml:brushProperty name="width" value="0.2" units="cm"/>
      <inkml:brushProperty name="height" value="0.2" units="cm"/>
      <inkml:brushProperty name="color" value="#E71224"/>
      <inkml:brushProperty name="ignorePressure" value="1"/>
    </inkml:brush>
  </inkml:definitions>
  <inkml:trace contextRef="#ctx0" brushRef="#br0">707 187,'-21'-1,"0"-2,1 0,-33-10,1 1,-80-19,-163-61,214 68,50 17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36.650"/>
    </inkml:context>
    <inkml:brush xml:id="br0">
      <inkml:brushProperty name="width" value="0.2" units="cm"/>
      <inkml:brushProperty name="height" value="0.2" units="cm"/>
      <inkml:brushProperty name="color" value="#E71224"/>
      <inkml:brushProperty name="ignorePressure" value="1"/>
    </inkml:brush>
  </inkml:definitions>
  <inkml:trace contextRef="#ctx0" brushRef="#br0">728 142,'0'-1,"0"0,-1 0,1 0,-1 0,1 1,-1-1,1 0,-1 0,1 1,-1-1,0 0,1 1,-1-1,0 1,0-1,1 1,-1-1,0 1,0 0,0-1,1 1,-1 0,0-1,0 1,-1 0,-30-6,24 4,-631-111,608 107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8-19T20:24:37.218"/>
    </inkml:context>
    <inkml:brush xml:id="br0">
      <inkml:brushProperty name="width" value="0.2" units="cm"/>
      <inkml:brushProperty name="height" value="0.2" units="cm"/>
      <inkml:brushProperty name="color" value="#E71224"/>
      <inkml:brushProperty name="ignorePressure" value="1"/>
    </inkml:brush>
  </inkml:definitions>
  <inkml:trace contextRef="#ctx0" brushRef="#br0">488 230,'-4'0,"-4"-4,-9-4,-8-5,-3 0,-5-1,0 1,-2 0,-1-2,-3-2,3-1,-5-2,-1-1,2 0,1 0,7 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1EDE0-1B20-4717-9A9D-4F959A2C1C8B}" type="datetimeFigureOut">
              <a:rPr lang="en-US" smtClean="0"/>
              <a:t>8/19/2020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952AB3-FC79-49C1-B2FB-11E1C0A848BE}" type="slidenum">
              <a:rPr lang="en-US" smtClean="0"/>
              <a:t>‹#›</a:t>
            </a:fld>
            <a:endParaRPr lang="en-US"/>
          </a:p>
        </p:txBody>
      </p:sp>
    </p:spTree>
    <p:extLst>
      <p:ext uri="{BB962C8B-B14F-4D97-AF65-F5344CB8AC3E}">
        <p14:creationId xmlns:p14="http://schemas.microsoft.com/office/powerpoint/2010/main" val="1782906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ourier New" panose="02070309020205020404" pitchFamily="49" charset="0"/>
                <a:ea typeface="Calibri" panose="020F0502020204030204" pitchFamily="34" charset="0"/>
                <a:cs typeface="Times New Roman" panose="02020603050405020304" pitchFamily="18" charset="0"/>
              </a:rPr>
              <a:t>Hello everybody, in our last video we introduced the concept of selection bias in epidemiologic studies. Today we will see how our modern structural definition of selection bias helps us to resolve a historical paradox.</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1</a:t>
            </a:fld>
            <a:endParaRPr lang="en-US"/>
          </a:p>
        </p:txBody>
      </p:sp>
    </p:spTree>
    <p:extLst>
      <p:ext uri="{BB962C8B-B14F-4D97-AF65-F5344CB8AC3E}">
        <p14:creationId xmlns:p14="http://schemas.microsoft.com/office/powerpoint/2010/main" val="3766019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ourier New" panose="02070309020205020404" pitchFamily="49" charset="0"/>
                <a:ea typeface="Calibri" panose="020F0502020204030204" pitchFamily="34" charset="0"/>
              </a:rPr>
              <a:t>We know that smoking is certainly not the only cause of low birthweight. Let’s consider poor pre-natal nutrition as a cause of low birthweight.</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12</a:t>
            </a:fld>
            <a:endParaRPr lang="en-US"/>
          </a:p>
        </p:txBody>
      </p:sp>
    </p:spTree>
    <p:extLst>
      <p:ext uri="{BB962C8B-B14F-4D97-AF65-F5344CB8AC3E}">
        <p14:creationId xmlns:p14="http://schemas.microsoft.com/office/powerpoint/2010/main" val="1770224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ourier New" panose="02070309020205020404" pitchFamily="49" charset="0"/>
                <a:ea typeface="Calibri" panose="020F0502020204030204" pitchFamily="34" charset="0"/>
              </a:rPr>
              <a:t>Let’s also consider it a cause of infant mortality. </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13</a:t>
            </a:fld>
            <a:endParaRPr lang="en-US"/>
          </a:p>
        </p:txBody>
      </p:sp>
    </p:spTree>
    <p:extLst>
      <p:ext uri="{BB962C8B-B14F-4D97-AF65-F5344CB8AC3E}">
        <p14:creationId xmlns:p14="http://schemas.microsoft.com/office/powerpoint/2010/main" val="42066461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ourier New" panose="02070309020205020404" pitchFamily="49" charset="0"/>
                <a:ea typeface="Calibri" panose="020F0502020204030204" pitchFamily="34" charset="0"/>
              </a:rPr>
              <a:t>Does this DAG shed light on the paradox presented in Yerushalmy’s paper? </a:t>
            </a:r>
            <a:r>
              <a:rPr lang="en-US" sz="1800" dirty="0">
                <a:effectLst/>
                <a:latin typeface="Courier New" panose="02070309020205020404" pitchFamily="49" charset="0"/>
                <a:ea typeface="Calibri" panose="020F0502020204030204" pitchFamily="34" charset="0"/>
              </a:rPr>
              <a:t>Let’s remember that when two variables share a common effect (a collider, in this case LBW) we open up a statistical association between these two variables if we condition on that collider. Restriction to LBW babies, as Abe did, effectively conditions on a collider between smoking and poor prenatal nutrition. This opens up a non-causal pathway between smoking and infant mortality but in the opposite direction as we would expect!</a:t>
            </a:r>
          </a:p>
          <a:p>
            <a:endParaRPr lang="en-US" sz="1800" dirty="0">
              <a:effectLst/>
              <a:latin typeface="Courier New" panose="02070309020205020404" pitchFamily="49" charset="0"/>
            </a:endParaRPr>
          </a:p>
          <a:p>
            <a:r>
              <a:rPr lang="en-US" sz="1800" dirty="0">
                <a:effectLst/>
                <a:latin typeface="Courier New" panose="02070309020205020404" pitchFamily="49" charset="0"/>
                <a:ea typeface="Calibri" panose="020F0502020204030204" pitchFamily="34" charset="0"/>
              </a:rPr>
              <a:t>Let’s remember the structural definition of selection bias as bias due to conditioning on a collider. Logically if we know an infant is of low birthweight, and that infant’s mom did not smoke then something had to cause the low birth weight other than smoking. That infant is more likely to have poor prenatal nutrition and thus more likely to die in infancy thus inducing a negative association between smoking and LBW. Now we can never know that this is the true structure of the bias present in Abe’s study because there are many causes of LBW that we don’t have information on. However, this explanation makes sense given what we know about selection bias and it is a relatively straightforward historical example of the perils of selection bias and arbitrary restriction of subjects in a study.</a:t>
            </a:r>
          </a:p>
          <a:p>
            <a:endParaRPr lang="en-US" sz="1800" dirty="0">
              <a:effectLst/>
              <a:latin typeface="Courier New" panose="02070309020205020404" pitchFamily="49" charset="0"/>
            </a:endParaRPr>
          </a:p>
          <a:p>
            <a:r>
              <a:rPr lang="en-US" sz="1800" dirty="0">
                <a:effectLst/>
                <a:latin typeface="Courier New" panose="02070309020205020404" pitchFamily="49" charset="0"/>
                <a:ea typeface="Calibri" panose="020F0502020204030204" pitchFamily="34" charset="0"/>
              </a:rPr>
              <a:t>If one wanted to study the effect of mothers smoking during pregnancy on infant mortality why would want to restrict our analysis to only LBW babies? Unfortunately, this type of arbitrary subgroup analysis is still common today and it is often a sign of investigators playing around with data until they find an interesting result. Given your new knowledge of selection bias you are better equipped to read studies with a critical eye. If you see inclusion or exclusion criteria listed in a study look for a specific reason it’s being done and what effect it may have on the results.</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14</a:t>
            </a:fld>
            <a:endParaRPr lang="en-US"/>
          </a:p>
        </p:txBody>
      </p:sp>
    </p:spTree>
    <p:extLst>
      <p:ext uri="{BB962C8B-B14F-4D97-AF65-F5344CB8AC3E}">
        <p14:creationId xmlns:p14="http://schemas.microsoft.com/office/powerpoint/2010/main" val="3582615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Courier New" panose="02070309020205020404" pitchFamily="49" charset="0"/>
                <a:ea typeface="Calibri" panose="020F0502020204030204" pitchFamily="34" charset="0"/>
              </a:rPr>
              <a:t>Does this DAG shed light on the paradox presented in Yerushalmy’s paper? </a:t>
            </a:r>
            <a:r>
              <a:rPr lang="en-US" sz="1800" dirty="0">
                <a:effectLst/>
                <a:latin typeface="Courier New" panose="02070309020205020404" pitchFamily="49" charset="0"/>
                <a:ea typeface="Calibri" panose="020F0502020204030204" pitchFamily="34" charset="0"/>
              </a:rPr>
              <a:t>Let’s remember that when two variables share a common effect (a collider, in this case LBW) we open up a statistical association between these two variables if we condition on that collider. Restriction to LBW babies, as Abe did, effectively conditions on a collider between smoking and poor prenatal nutrition. This opens up a non-causal pathway between smoking and infant mortality but in the opposite direction as we would expect!</a:t>
            </a:r>
          </a:p>
          <a:p>
            <a:endParaRPr lang="en-US" sz="1800" dirty="0">
              <a:effectLst/>
              <a:latin typeface="Courier New" panose="02070309020205020404" pitchFamily="49" charset="0"/>
            </a:endParaRPr>
          </a:p>
          <a:p>
            <a:r>
              <a:rPr lang="en-US" sz="1800" dirty="0">
                <a:effectLst/>
                <a:latin typeface="Courier New" panose="02070309020205020404" pitchFamily="49" charset="0"/>
                <a:ea typeface="Calibri" panose="020F0502020204030204" pitchFamily="34" charset="0"/>
              </a:rPr>
              <a:t>Let’s remember the structural definition of selection bias as bias due to conditioning on a collider. Logically if we know an infant is of low birthweight, and that infant’s mom did not smoke then something had to cause the low birth weight other than smoking. That infant is more likely to have poor prenatal nutrition and thus more likely to die in infancy thus inducing a negative association between smoking and LBW. Now we can never know that this is the true structure of the bias present in Abe’s study because there are many causes of LBW that we don’t have information on. However, this explanation makes sense given what we know about selection bias and it is a relatively straightforward historical example of the perils of selection bias and arbitrary restriction of subjects in a study.</a:t>
            </a:r>
          </a:p>
          <a:p>
            <a:endParaRPr lang="en-US" sz="1800" dirty="0">
              <a:effectLst/>
              <a:latin typeface="Courier New" panose="02070309020205020404" pitchFamily="49" charset="0"/>
            </a:endParaRPr>
          </a:p>
          <a:p>
            <a:r>
              <a:rPr lang="en-US" sz="1800" dirty="0">
                <a:effectLst/>
                <a:latin typeface="Courier New" panose="02070309020205020404" pitchFamily="49" charset="0"/>
                <a:ea typeface="Calibri" panose="020F0502020204030204" pitchFamily="34" charset="0"/>
              </a:rPr>
              <a:t>If one wanted to study the effect of mothers smoking during pregnancy on infant mortality why would want to restrict our analysis to only LBW babies? Unfortunately, this type of arbitrary subgroup analysis is still common today and it is often a sign of investigators playing around with data until they find an interesting result. Given your new knowledge of selection bias you are better equipped to read studies with a critical eye. If you see inclusion or exclusion criteria listed in a study look for a specific reason it’s being done and what effect it may have on the results.</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15</a:t>
            </a:fld>
            <a:endParaRPr lang="en-US"/>
          </a:p>
        </p:txBody>
      </p:sp>
    </p:spTree>
    <p:extLst>
      <p:ext uri="{BB962C8B-B14F-4D97-AF65-F5344CB8AC3E}">
        <p14:creationId xmlns:p14="http://schemas.microsoft.com/office/powerpoint/2010/main" val="4170631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ourier New" panose="02070309020205020404" pitchFamily="49" charset="0"/>
                <a:ea typeface="Calibri" panose="020F0502020204030204" pitchFamily="34" charset="0"/>
              </a:rPr>
              <a:t>If you want to know more about this example I encourage you to read two papers on this topic posted on canvas. One is the original study in question and the other is a causal explanation for the results by Tyler </a:t>
            </a:r>
            <a:r>
              <a:rPr lang="en-US" sz="1800" dirty="0" err="1">
                <a:effectLst/>
                <a:latin typeface="Courier New" panose="02070309020205020404" pitchFamily="49" charset="0"/>
                <a:ea typeface="Calibri" panose="020F0502020204030204" pitchFamily="34" charset="0"/>
              </a:rPr>
              <a:t>Vanderweele</a:t>
            </a:r>
            <a:r>
              <a:rPr lang="en-US" sz="1800" dirty="0">
                <a:effectLst/>
                <a:latin typeface="Courier New" panose="02070309020205020404" pitchFamily="49" charset="0"/>
                <a:ea typeface="Calibri" panose="020F0502020204030204" pitchFamily="34" charset="0"/>
              </a:rPr>
              <a:t> who is a prominent epidemiologist in the field of causal inference. This example was highly adapted from </a:t>
            </a:r>
            <a:r>
              <a:rPr lang="en-US" sz="1800" i="1" dirty="0">
                <a:effectLst/>
                <a:latin typeface="Courier New" panose="02070309020205020404" pitchFamily="49" charset="0"/>
                <a:ea typeface="Calibri" panose="020F0502020204030204" pitchFamily="34" charset="0"/>
              </a:rPr>
              <a:t>The Book of Why </a:t>
            </a:r>
            <a:r>
              <a:rPr lang="en-US" sz="1800" dirty="0">
                <a:effectLst/>
                <a:latin typeface="Courier New" panose="02070309020205020404" pitchFamily="49" charset="0"/>
                <a:ea typeface="Calibri" panose="020F0502020204030204" pitchFamily="34" charset="0"/>
              </a:rPr>
              <a:t>by Judea Pearl. I highly recommend this book for anybody taking this course. It is very readable and provides many interesting examples and explanations of modern day causal inference. Looking forward to discussing this issue more with you in lecture. </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17</a:t>
            </a:fld>
            <a:endParaRPr lang="en-US"/>
          </a:p>
        </p:txBody>
      </p:sp>
    </p:spTree>
    <p:extLst>
      <p:ext uri="{BB962C8B-B14F-4D97-AF65-F5344CB8AC3E}">
        <p14:creationId xmlns:p14="http://schemas.microsoft.com/office/powerpoint/2010/main" val="3313920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19</a:t>
            </a:fld>
            <a:endParaRPr lang="en-US"/>
          </a:p>
        </p:txBody>
      </p:sp>
    </p:spTree>
    <p:extLst>
      <p:ext uri="{BB962C8B-B14F-4D97-AF65-F5344CB8AC3E}">
        <p14:creationId xmlns:p14="http://schemas.microsoft.com/office/powerpoint/2010/main" val="1705480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ourier New" panose="02070309020205020404" pitchFamily="49" charset="0"/>
                <a:ea typeface="Calibri" panose="020F0502020204030204" pitchFamily="34" charset="0"/>
              </a:rPr>
              <a:t>The consensus that smoking causes lung cancer is by far the most well-known example of drawing causal inference from observational data. The issue was hotly contested during the late 50’s and 60’s but following the surgeon general’s advisory commission report in 1963 and the recognition that smoking was a causative agent in lung cancer by the Royal College of Physicians the debate was mostly settled.</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2</a:t>
            </a:fld>
            <a:endParaRPr lang="en-US"/>
          </a:p>
        </p:txBody>
      </p:sp>
    </p:spTree>
    <p:extLst>
      <p:ext uri="{BB962C8B-B14F-4D97-AF65-F5344CB8AC3E}">
        <p14:creationId xmlns:p14="http://schemas.microsoft.com/office/powerpoint/2010/main" val="27930349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ourier New" panose="02070309020205020404" pitchFamily="49" charset="0"/>
                <a:ea typeface="Calibri" panose="020F0502020204030204" pitchFamily="34" charset="0"/>
              </a:rPr>
              <a:t>One hold-out critic was a researcher named Jacob Yerushalmy. In 1971 Yerushalmy published a paper comparing the infant mortality rate of low-birthweight babies born to mothers who smoke and mothers who did not smoke during pregnancy. A number of studies up to that point had found that mothers who smoke during pregnancy are more likely to give birth to low birthweight babies.</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3</a:t>
            </a:fld>
            <a:endParaRPr lang="en-US"/>
          </a:p>
        </p:txBody>
      </p:sp>
    </p:spTree>
    <p:extLst>
      <p:ext uri="{BB962C8B-B14F-4D97-AF65-F5344CB8AC3E}">
        <p14:creationId xmlns:p14="http://schemas.microsoft.com/office/powerpoint/2010/main" val="354546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ourier New" panose="02070309020205020404" pitchFamily="49" charset="0"/>
                <a:ea typeface="Calibri" panose="020F0502020204030204" pitchFamily="34" charset="0"/>
              </a:rPr>
              <a:t>However, the results Yerushalmy’s paper presented a paradox. He found that low birthweight babies born to mothers who smoked had lower infant mortality rates when compared to low birthweight babies born to mothers who did not smoke during pregnancy. How could this be? Does smoking during pregnancy protect more vulnerable infants from dying? It doesn’t make sense based on what we know about smoking, both back then and now. Yerushalmy presented his analysis as a cautionary tale when drawing causal inference from observational data. How can we reconcile these findings given our knowledge about bias in epidemiologic studies? Let’s start by drawing a DAG representing our study question. </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4</a:t>
            </a:fld>
            <a:endParaRPr lang="en-US"/>
          </a:p>
        </p:txBody>
      </p:sp>
    </p:spTree>
    <p:extLst>
      <p:ext uri="{BB962C8B-B14F-4D97-AF65-F5344CB8AC3E}">
        <p14:creationId xmlns:p14="http://schemas.microsoft.com/office/powerpoint/2010/main" val="2230454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ourier New" panose="02070309020205020404" pitchFamily="49" charset="0"/>
                <a:ea typeface="Calibri" panose="020F0502020204030204" pitchFamily="34" charset="0"/>
              </a:rPr>
              <a:t>However, the results Yerushalmy’s paper presented a paradox. He found that low birthweight babies born to mothers who smoked had lower infant mortality rates when compared to low birthweight babies born to mothers who did not smoke during pregnancy. How could this be? Does smoking during pregnancy protect more vulnerable infants from dying? It doesn’t make sense based on what we know about smoking, both back then and now. Yerushalmy presented his analysis as a cautionary tale when drawing causal inference from observational data. How can we reconcile these findings given our knowledge about bias in epidemiologic studies? Let’s start by drawing a DAG representing our study question. </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5</a:t>
            </a:fld>
            <a:endParaRPr lang="en-US"/>
          </a:p>
        </p:txBody>
      </p:sp>
    </p:spTree>
    <p:extLst>
      <p:ext uri="{BB962C8B-B14F-4D97-AF65-F5344CB8AC3E}">
        <p14:creationId xmlns:p14="http://schemas.microsoft.com/office/powerpoint/2010/main" val="2343208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ourier New" panose="02070309020205020404" pitchFamily="49" charset="0"/>
                <a:ea typeface="Calibri" panose="020F0502020204030204" pitchFamily="34" charset="0"/>
              </a:rPr>
              <a:t>An important third variable to draw is low-birthweight.</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7</a:t>
            </a:fld>
            <a:endParaRPr lang="en-US"/>
          </a:p>
        </p:txBody>
      </p:sp>
    </p:spTree>
    <p:extLst>
      <p:ext uri="{BB962C8B-B14F-4D97-AF65-F5344CB8AC3E}">
        <p14:creationId xmlns:p14="http://schemas.microsoft.com/office/powerpoint/2010/main" val="2081242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ourier New" panose="02070309020205020404" pitchFamily="49" charset="0"/>
                <a:ea typeface="Calibri" panose="020F0502020204030204" pitchFamily="34" charset="0"/>
              </a:rPr>
              <a:t>Recall that in DAGS when we condition on a variable we draw a box around that variable. Indeed in his analysis Yerushalmy conditioned on low-birthweight through restriction. So, let’s draw a box around low birthweight.</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8</a:t>
            </a:fld>
            <a:endParaRPr lang="en-US"/>
          </a:p>
        </p:txBody>
      </p:sp>
    </p:spTree>
    <p:extLst>
      <p:ext uri="{BB962C8B-B14F-4D97-AF65-F5344CB8AC3E}">
        <p14:creationId xmlns:p14="http://schemas.microsoft.com/office/powerpoint/2010/main" val="435127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ourier New" panose="02070309020205020404" pitchFamily="49" charset="0"/>
                <a:ea typeface="Calibri" panose="020F0502020204030204" pitchFamily="34" charset="0"/>
              </a:rPr>
              <a:t>We also know that smoking causes low birthweight. Let’s draw an arrow from smoking to low birthweight.</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10</a:t>
            </a:fld>
            <a:endParaRPr lang="en-US"/>
          </a:p>
        </p:txBody>
      </p:sp>
    </p:spTree>
    <p:extLst>
      <p:ext uri="{BB962C8B-B14F-4D97-AF65-F5344CB8AC3E}">
        <p14:creationId xmlns:p14="http://schemas.microsoft.com/office/powerpoint/2010/main" val="3984398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ourier New" panose="02070309020205020404" pitchFamily="49" charset="0"/>
                <a:ea typeface="Calibri" panose="020F0502020204030204" pitchFamily="34" charset="0"/>
              </a:rPr>
              <a:t>Given our DAG one explanation of Abe’s results is that smoking has a protective effect on infant mortality. But based on our DAG why would conditioning on low birthweight make a difference? It doesn’t make sense both from a causal inference point of view and based on what we know about smoking. Let’s try something else. </a:t>
            </a:r>
            <a:endParaRPr lang="en-US" dirty="0"/>
          </a:p>
        </p:txBody>
      </p:sp>
      <p:sp>
        <p:nvSpPr>
          <p:cNvPr id="4" name="Slide Number Placeholder 3"/>
          <p:cNvSpPr>
            <a:spLocks noGrp="1"/>
          </p:cNvSpPr>
          <p:nvPr>
            <p:ph type="sldNum" sz="quarter" idx="5"/>
          </p:nvPr>
        </p:nvSpPr>
        <p:spPr/>
        <p:txBody>
          <a:bodyPr/>
          <a:lstStyle/>
          <a:p>
            <a:fld id="{E5952AB3-FC79-49C1-B2FB-11E1C0A848BE}" type="slidenum">
              <a:rPr lang="en-US" smtClean="0"/>
              <a:t>11</a:t>
            </a:fld>
            <a:endParaRPr lang="en-US"/>
          </a:p>
        </p:txBody>
      </p:sp>
    </p:spTree>
    <p:extLst>
      <p:ext uri="{BB962C8B-B14F-4D97-AF65-F5344CB8AC3E}">
        <p14:creationId xmlns:p14="http://schemas.microsoft.com/office/powerpoint/2010/main" val="25859467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E13D0-6833-4DFE-9308-EF55BA977E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304A28-BBDD-441B-9709-A82B11BAB2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54782C-218B-4CFD-81EB-964C124E212D}"/>
              </a:ext>
            </a:extLst>
          </p:cNvPr>
          <p:cNvSpPr>
            <a:spLocks noGrp="1"/>
          </p:cNvSpPr>
          <p:nvPr>
            <p:ph type="dt" sz="half" idx="10"/>
          </p:nvPr>
        </p:nvSpPr>
        <p:spPr/>
        <p:txBody>
          <a:bodyPr/>
          <a:lstStyle/>
          <a:p>
            <a:fld id="{F94A8B63-464A-4E52-8FF3-DF990197F30B}" type="datetimeFigureOut">
              <a:rPr lang="en-US" smtClean="0"/>
              <a:t>8/19/2020</a:t>
            </a:fld>
            <a:endParaRPr lang="en-US"/>
          </a:p>
        </p:txBody>
      </p:sp>
      <p:sp>
        <p:nvSpPr>
          <p:cNvPr id="5" name="Footer Placeholder 4">
            <a:extLst>
              <a:ext uri="{FF2B5EF4-FFF2-40B4-BE49-F238E27FC236}">
                <a16:creationId xmlns:a16="http://schemas.microsoft.com/office/drawing/2014/main" id="{8B0CD908-B7EF-4550-8FE9-C5CD7D520D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25031A-1AB7-4D93-825A-540D9BAC2192}"/>
              </a:ext>
            </a:extLst>
          </p:cNvPr>
          <p:cNvSpPr>
            <a:spLocks noGrp="1"/>
          </p:cNvSpPr>
          <p:nvPr>
            <p:ph type="sldNum" sz="quarter" idx="12"/>
          </p:nvPr>
        </p:nvSpPr>
        <p:spPr/>
        <p:txBody>
          <a:bodyPr/>
          <a:lstStyle/>
          <a:p>
            <a:fld id="{F29CEBDF-F55D-4BFD-A6BD-BA8C66FD280D}" type="slidenum">
              <a:rPr lang="en-US" smtClean="0"/>
              <a:t>‹#›</a:t>
            </a:fld>
            <a:endParaRPr lang="en-US"/>
          </a:p>
        </p:txBody>
      </p:sp>
    </p:spTree>
    <p:extLst>
      <p:ext uri="{BB962C8B-B14F-4D97-AF65-F5344CB8AC3E}">
        <p14:creationId xmlns:p14="http://schemas.microsoft.com/office/powerpoint/2010/main" val="3697245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2D3A9-D551-43E9-8173-FEC78B0FB9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49D36F-9820-4B93-8B34-1DDC9E842A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7397A-02D5-45DD-A3FA-72F0098CF4EB}"/>
              </a:ext>
            </a:extLst>
          </p:cNvPr>
          <p:cNvSpPr>
            <a:spLocks noGrp="1"/>
          </p:cNvSpPr>
          <p:nvPr>
            <p:ph type="dt" sz="half" idx="10"/>
          </p:nvPr>
        </p:nvSpPr>
        <p:spPr/>
        <p:txBody>
          <a:bodyPr/>
          <a:lstStyle/>
          <a:p>
            <a:fld id="{F94A8B63-464A-4E52-8FF3-DF990197F30B}" type="datetimeFigureOut">
              <a:rPr lang="en-US" smtClean="0"/>
              <a:t>8/19/2020</a:t>
            </a:fld>
            <a:endParaRPr lang="en-US"/>
          </a:p>
        </p:txBody>
      </p:sp>
      <p:sp>
        <p:nvSpPr>
          <p:cNvPr id="5" name="Footer Placeholder 4">
            <a:extLst>
              <a:ext uri="{FF2B5EF4-FFF2-40B4-BE49-F238E27FC236}">
                <a16:creationId xmlns:a16="http://schemas.microsoft.com/office/drawing/2014/main" id="{E238F31E-886E-4F23-8AAE-E68E3E0CD1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51CE41-5E73-4706-B4C2-052721EC7B97}"/>
              </a:ext>
            </a:extLst>
          </p:cNvPr>
          <p:cNvSpPr>
            <a:spLocks noGrp="1"/>
          </p:cNvSpPr>
          <p:nvPr>
            <p:ph type="sldNum" sz="quarter" idx="12"/>
          </p:nvPr>
        </p:nvSpPr>
        <p:spPr/>
        <p:txBody>
          <a:bodyPr/>
          <a:lstStyle/>
          <a:p>
            <a:fld id="{F29CEBDF-F55D-4BFD-A6BD-BA8C66FD280D}" type="slidenum">
              <a:rPr lang="en-US" smtClean="0"/>
              <a:t>‹#›</a:t>
            </a:fld>
            <a:endParaRPr lang="en-US"/>
          </a:p>
        </p:txBody>
      </p:sp>
    </p:spTree>
    <p:extLst>
      <p:ext uri="{BB962C8B-B14F-4D97-AF65-F5344CB8AC3E}">
        <p14:creationId xmlns:p14="http://schemas.microsoft.com/office/powerpoint/2010/main" val="423582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70287D-7C97-4330-BF35-E4434B29D3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5B50BB-14AE-4EB6-979A-A0F1A9D77A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212A9-6BA7-4702-94A1-DC7A8830DC32}"/>
              </a:ext>
            </a:extLst>
          </p:cNvPr>
          <p:cNvSpPr>
            <a:spLocks noGrp="1"/>
          </p:cNvSpPr>
          <p:nvPr>
            <p:ph type="dt" sz="half" idx="10"/>
          </p:nvPr>
        </p:nvSpPr>
        <p:spPr/>
        <p:txBody>
          <a:bodyPr/>
          <a:lstStyle/>
          <a:p>
            <a:fld id="{F94A8B63-464A-4E52-8FF3-DF990197F30B}" type="datetimeFigureOut">
              <a:rPr lang="en-US" smtClean="0"/>
              <a:t>8/19/2020</a:t>
            </a:fld>
            <a:endParaRPr lang="en-US"/>
          </a:p>
        </p:txBody>
      </p:sp>
      <p:sp>
        <p:nvSpPr>
          <p:cNvPr id="5" name="Footer Placeholder 4">
            <a:extLst>
              <a:ext uri="{FF2B5EF4-FFF2-40B4-BE49-F238E27FC236}">
                <a16:creationId xmlns:a16="http://schemas.microsoft.com/office/drawing/2014/main" id="{B0B81F87-5F64-40E0-8363-BE01CF12B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0710CC-7B15-4306-B1E8-A2B87A276A83}"/>
              </a:ext>
            </a:extLst>
          </p:cNvPr>
          <p:cNvSpPr>
            <a:spLocks noGrp="1"/>
          </p:cNvSpPr>
          <p:nvPr>
            <p:ph type="sldNum" sz="quarter" idx="12"/>
          </p:nvPr>
        </p:nvSpPr>
        <p:spPr/>
        <p:txBody>
          <a:bodyPr/>
          <a:lstStyle/>
          <a:p>
            <a:fld id="{F29CEBDF-F55D-4BFD-A6BD-BA8C66FD280D}" type="slidenum">
              <a:rPr lang="en-US" smtClean="0"/>
              <a:t>‹#›</a:t>
            </a:fld>
            <a:endParaRPr lang="en-US"/>
          </a:p>
        </p:txBody>
      </p:sp>
    </p:spTree>
    <p:extLst>
      <p:ext uri="{BB962C8B-B14F-4D97-AF65-F5344CB8AC3E}">
        <p14:creationId xmlns:p14="http://schemas.microsoft.com/office/powerpoint/2010/main" val="2803217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0701F-AA60-42F1-93DB-D84E127560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5C4860-BDB1-4483-BAFB-48255B2B47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BE68D2-D66D-44A8-AA08-C8C56F978879}"/>
              </a:ext>
            </a:extLst>
          </p:cNvPr>
          <p:cNvSpPr>
            <a:spLocks noGrp="1"/>
          </p:cNvSpPr>
          <p:nvPr>
            <p:ph type="dt" sz="half" idx="10"/>
          </p:nvPr>
        </p:nvSpPr>
        <p:spPr/>
        <p:txBody>
          <a:bodyPr/>
          <a:lstStyle/>
          <a:p>
            <a:fld id="{F94A8B63-464A-4E52-8FF3-DF990197F30B}" type="datetimeFigureOut">
              <a:rPr lang="en-US" smtClean="0"/>
              <a:t>8/19/2020</a:t>
            </a:fld>
            <a:endParaRPr lang="en-US"/>
          </a:p>
        </p:txBody>
      </p:sp>
      <p:sp>
        <p:nvSpPr>
          <p:cNvPr id="5" name="Footer Placeholder 4">
            <a:extLst>
              <a:ext uri="{FF2B5EF4-FFF2-40B4-BE49-F238E27FC236}">
                <a16:creationId xmlns:a16="http://schemas.microsoft.com/office/drawing/2014/main" id="{31FF5AF6-8464-405D-AE2F-263098A41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68F76-D28E-4A95-B24B-80D9FDC50164}"/>
              </a:ext>
            </a:extLst>
          </p:cNvPr>
          <p:cNvSpPr>
            <a:spLocks noGrp="1"/>
          </p:cNvSpPr>
          <p:nvPr>
            <p:ph type="sldNum" sz="quarter" idx="12"/>
          </p:nvPr>
        </p:nvSpPr>
        <p:spPr/>
        <p:txBody>
          <a:bodyPr/>
          <a:lstStyle/>
          <a:p>
            <a:fld id="{F29CEBDF-F55D-4BFD-A6BD-BA8C66FD280D}" type="slidenum">
              <a:rPr lang="en-US" smtClean="0"/>
              <a:t>‹#›</a:t>
            </a:fld>
            <a:endParaRPr lang="en-US"/>
          </a:p>
        </p:txBody>
      </p:sp>
    </p:spTree>
    <p:extLst>
      <p:ext uri="{BB962C8B-B14F-4D97-AF65-F5344CB8AC3E}">
        <p14:creationId xmlns:p14="http://schemas.microsoft.com/office/powerpoint/2010/main" val="177567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44FA-12BB-4510-BC57-2F79878EE91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CDF8C81-6F7D-4F2F-8AF4-2508C1BA10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F44CE3-6C40-4C65-AA7D-07AA425AD7EB}"/>
              </a:ext>
            </a:extLst>
          </p:cNvPr>
          <p:cNvSpPr>
            <a:spLocks noGrp="1"/>
          </p:cNvSpPr>
          <p:nvPr>
            <p:ph type="dt" sz="half" idx="10"/>
          </p:nvPr>
        </p:nvSpPr>
        <p:spPr/>
        <p:txBody>
          <a:bodyPr/>
          <a:lstStyle/>
          <a:p>
            <a:fld id="{F94A8B63-464A-4E52-8FF3-DF990197F30B}" type="datetimeFigureOut">
              <a:rPr lang="en-US" smtClean="0"/>
              <a:t>8/19/2020</a:t>
            </a:fld>
            <a:endParaRPr lang="en-US"/>
          </a:p>
        </p:txBody>
      </p:sp>
      <p:sp>
        <p:nvSpPr>
          <p:cNvPr id="5" name="Footer Placeholder 4">
            <a:extLst>
              <a:ext uri="{FF2B5EF4-FFF2-40B4-BE49-F238E27FC236}">
                <a16:creationId xmlns:a16="http://schemas.microsoft.com/office/drawing/2014/main" id="{0FE273D6-A60A-4424-B0FB-159944766C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2D2FE7-D9DB-4743-AC9E-C9F1479244C3}"/>
              </a:ext>
            </a:extLst>
          </p:cNvPr>
          <p:cNvSpPr>
            <a:spLocks noGrp="1"/>
          </p:cNvSpPr>
          <p:nvPr>
            <p:ph type="sldNum" sz="quarter" idx="12"/>
          </p:nvPr>
        </p:nvSpPr>
        <p:spPr/>
        <p:txBody>
          <a:bodyPr/>
          <a:lstStyle/>
          <a:p>
            <a:fld id="{F29CEBDF-F55D-4BFD-A6BD-BA8C66FD280D}" type="slidenum">
              <a:rPr lang="en-US" smtClean="0"/>
              <a:t>‹#›</a:t>
            </a:fld>
            <a:endParaRPr lang="en-US"/>
          </a:p>
        </p:txBody>
      </p:sp>
    </p:spTree>
    <p:extLst>
      <p:ext uri="{BB962C8B-B14F-4D97-AF65-F5344CB8AC3E}">
        <p14:creationId xmlns:p14="http://schemas.microsoft.com/office/powerpoint/2010/main" val="3534760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F3943-8608-4320-BF2D-2B7E95D21D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055AB1-8190-457D-AFF9-80BA5A8C7A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C3D812-A45D-4C21-B013-97BF359CBF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B2A57EC-7BE6-4C63-AA8E-698738A72A8D}"/>
              </a:ext>
            </a:extLst>
          </p:cNvPr>
          <p:cNvSpPr>
            <a:spLocks noGrp="1"/>
          </p:cNvSpPr>
          <p:nvPr>
            <p:ph type="dt" sz="half" idx="10"/>
          </p:nvPr>
        </p:nvSpPr>
        <p:spPr/>
        <p:txBody>
          <a:bodyPr/>
          <a:lstStyle/>
          <a:p>
            <a:fld id="{F94A8B63-464A-4E52-8FF3-DF990197F30B}" type="datetimeFigureOut">
              <a:rPr lang="en-US" smtClean="0"/>
              <a:t>8/19/2020</a:t>
            </a:fld>
            <a:endParaRPr lang="en-US"/>
          </a:p>
        </p:txBody>
      </p:sp>
      <p:sp>
        <p:nvSpPr>
          <p:cNvPr id="6" name="Footer Placeholder 5">
            <a:extLst>
              <a:ext uri="{FF2B5EF4-FFF2-40B4-BE49-F238E27FC236}">
                <a16:creationId xmlns:a16="http://schemas.microsoft.com/office/drawing/2014/main" id="{21DDEB21-C847-4D4A-9162-5416935E4A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2F6934-BB55-4356-82E0-219A8D007E75}"/>
              </a:ext>
            </a:extLst>
          </p:cNvPr>
          <p:cNvSpPr>
            <a:spLocks noGrp="1"/>
          </p:cNvSpPr>
          <p:nvPr>
            <p:ph type="sldNum" sz="quarter" idx="12"/>
          </p:nvPr>
        </p:nvSpPr>
        <p:spPr/>
        <p:txBody>
          <a:bodyPr/>
          <a:lstStyle/>
          <a:p>
            <a:fld id="{F29CEBDF-F55D-4BFD-A6BD-BA8C66FD280D}" type="slidenum">
              <a:rPr lang="en-US" smtClean="0"/>
              <a:t>‹#›</a:t>
            </a:fld>
            <a:endParaRPr lang="en-US"/>
          </a:p>
        </p:txBody>
      </p:sp>
    </p:spTree>
    <p:extLst>
      <p:ext uri="{BB962C8B-B14F-4D97-AF65-F5344CB8AC3E}">
        <p14:creationId xmlns:p14="http://schemas.microsoft.com/office/powerpoint/2010/main" val="288396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06518-8A1D-446F-88FD-5EA9DE3E80E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C45B23-1D41-4094-BDD9-598FE77A37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593E23-45E1-4406-8B04-4B8E96216E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DF5C8D-598E-43DA-B603-F2C89CAEC24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684FEF-EF43-4FE0-B415-71E41B28FD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FEB579-A965-4BF5-AB55-9BE12268D742}"/>
              </a:ext>
            </a:extLst>
          </p:cNvPr>
          <p:cNvSpPr>
            <a:spLocks noGrp="1"/>
          </p:cNvSpPr>
          <p:nvPr>
            <p:ph type="dt" sz="half" idx="10"/>
          </p:nvPr>
        </p:nvSpPr>
        <p:spPr/>
        <p:txBody>
          <a:bodyPr/>
          <a:lstStyle/>
          <a:p>
            <a:fld id="{F94A8B63-464A-4E52-8FF3-DF990197F30B}" type="datetimeFigureOut">
              <a:rPr lang="en-US" smtClean="0"/>
              <a:t>8/19/2020</a:t>
            </a:fld>
            <a:endParaRPr lang="en-US"/>
          </a:p>
        </p:txBody>
      </p:sp>
      <p:sp>
        <p:nvSpPr>
          <p:cNvPr id="8" name="Footer Placeholder 7">
            <a:extLst>
              <a:ext uri="{FF2B5EF4-FFF2-40B4-BE49-F238E27FC236}">
                <a16:creationId xmlns:a16="http://schemas.microsoft.com/office/drawing/2014/main" id="{912D430D-39C8-458B-B757-D2C56D41868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47CE5E-3315-405E-A9BB-470E108745A5}"/>
              </a:ext>
            </a:extLst>
          </p:cNvPr>
          <p:cNvSpPr>
            <a:spLocks noGrp="1"/>
          </p:cNvSpPr>
          <p:nvPr>
            <p:ph type="sldNum" sz="quarter" idx="12"/>
          </p:nvPr>
        </p:nvSpPr>
        <p:spPr/>
        <p:txBody>
          <a:bodyPr/>
          <a:lstStyle/>
          <a:p>
            <a:fld id="{F29CEBDF-F55D-4BFD-A6BD-BA8C66FD280D}" type="slidenum">
              <a:rPr lang="en-US" smtClean="0"/>
              <a:t>‹#›</a:t>
            </a:fld>
            <a:endParaRPr lang="en-US"/>
          </a:p>
        </p:txBody>
      </p:sp>
    </p:spTree>
    <p:extLst>
      <p:ext uri="{BB962C8B-B14F-4D97-AF65-F5344CB8AC3E}">
        <p14:creationId xmlns:p14="http://schemas.microsoft.com/office/powerpoint/2010/main" val="787183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BA014-BFC1-47A7-841E-D7BA7D5A71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A66E44-99DD-4DED-9804-7C0F5331EC73}"/>
              </a:ext>
            </a:extLst>
          </p:cNvPr>
          <p:cNvSpPr>
            <a:spLocks noGrp="1"/>
          </p:cNvSpPr>
          <p:nvPr>
            <p:ph type="dt" sz="half" idx="10"/>
          </p:nvPr>
        </p:nvSpPr>
        <p:spPr/>
        <p:txBody>
          <a:bodyPr/>
          <a:lstStyle/>
          <a:p>
            <a:fld id="{F94A8B63-464A-4E52-8FF3-DF990197F30B}" type="datetimeFigureOut">
              <a:rPr lang="en-US" smtClean="0"/>
              <a:t>8/19/2020</a:t>
            </a:fld>
            <a:endParaRPr lang="en-US"/>
          </a:p>
        </p:txBody>
      </p:sp>
      <p:sp>
        <p:nvSpPr>
          <p:cNvPr id="4" name="Footer Placeholder 3">
            <a:extLst>
              <a:ext uri="{FF2B5EF4-FFF2-40B4-BE49-F238E27FC236}">
                <a16:creationId xmlns:a16="http://schemas.microsoft.com/office/drawing/2014/main" id="{28C65AD7-4FBD-4CAC-9263-D99D96013A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5B1739-B733-47A6-8A19-D431FEEA7746}"/>
              </a:ext>
            </a:extLst>
          </p:cNvPr>
          <p:cNvSpPr>
            <a:spLocks noGrp="1"/>
          </p:cNvSpPr>
          <p:nvPr>
            <p:ph type="sldNum" sz="quarter" idx="12"/>
          </p:nvPr>
        </p:nvSpPr>
        <p:spPr/>
        <p:txBody>
          <a:bodyPr/>
          <a:lstStyle/>
          <a:p>
            <a:fld id="{F29CEBDF-F55D-4BFD-A6BD-BA8C66FD280D}" type="slidenum">
              <a:rPr lang="en-US" smtClean="0"/>
              <a:t>‹#›</a:t>
            </a:fld>
            <a:endParaRPr lang="en-US"/>
          </a:p>
        </p:txBody>
      </p:sp>
    </p:spTree>
    <p:extLst>
      <p:ext uri="{BB962C8B-B14F-4D97-AF65-F5344CB8AC3E}">
        <p14:creationId xmlns:p14="http://schemas.microsoft.com/office/powerpoint/2010/main" val="257463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C2D20A-90D8-4A2F-97FC-34AFAF72106A}"/>
              </a:ext>
            </a:extLst>
          </p:cNvPr>
          <p:cNvSpPr>
            <a:spLocks noGrp="1"/>
          </p:cNvSpPr>
          <p:nvPr>
            <p:ph type="dt" sz="half" idx="10"/>
          </p:nvPr>
        </p:nvSpPr>
        <p:spPr/>
        <p:txBody>
          <a:bodyPr/>
          <a:lstStyle/>
          <a:p>
            <a:fld id="{F94A8B63-464A-4E52-8FF3-DF990197F30B}" type="datetimeFigureOut">
              <a:rPr lang="en-US" smtClean="0"/>
              <a:t>8/19/2020</a:t>
            </a:fld>
            <a:endParaRPr lang="en-US"/>
          </a:p>
        </p:txBody>
      </p:sp>
      <p:sp>
        <p:nvSpPr>
          <p:cNvPr id="3" name="Footer Placeholder 2">
            <a:extLst>
              <a:ext uri="{FF2B5EF4-FFF2-40B4-BE49-F238E27FC236}">
                <a16:creationId xmlns:a16="http://schemas.microsoft.com/office/drawing/2014/main" id="{95CFC447-441C-47D2-B596-76C4544B63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08DBEB-8C92-488E-BA07-7184D4B0E24B}"/>
              </a:ext>
            </a:extLst>
          </p:cNvPr>
          <p:cNvSpPr>
            <a:spLocks noGrp="1"/>
          </p:cNvSpPr>
          <p:nvPr>
            <p:ph type="sldNum" sz="quarter" idx="12"/>
          </p:nvPr>
        </p:nvSpPr>
        <p:spPr/>
        <p:txBody>
          <a:bodyPr/>
          <a:lstStyle/>
          <a:p>
            <a:fld id="{F29CEBDF-F55D-4BFD-A6BD-BA8C66FD280D}" type="slidenum">
              <a:rPr lang="en-US" smtClean="0"/>
              <a:t>‹#›</a:t>
            </a:fld>
            <a:endParaRPr lang="en-US"/>
          </a:p>
        </p:txBody>
      </p:sp>
    </p:spTree>
    <p:extLst>
      <p:ext uri="{BB962C8B-B14F-4D97-AF65-F5344CB8AC3E}">
        <p14:creationId xmlns:p14="http://schemas.microsoft.com/office/powerpoint/2010/main" val="48669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378D8-D8EF-42D7-8A8C-A5352F0850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C036537-6D7F-4E60-B531-8E8D89F48B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018F01-8381-4188-977B-290FC48233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3768F8-25DC-4DE7-A9F8-C5BC7F3E0171}"/>
              </a:ext>
            </a:extLst>
          </p:cNvPr>
          <p:cNvSpPr>
            <a:spLocks noGrp="1"/>
          </p:cNvSpPr>
          <p:nvPr>
            <p:ph type="dt" sz="half" idx="10"/>
          </p:nvPr>
        </p:nvSpPr>
        <p:spPr/>
        <p:txBody>
          <a:bodyPr/>
          <a:lstStyle/>
          <a:p>
            <a:fld id="{F94A8B63-464A-4E52-8FF3-DF990197F30B}" type="datetimeFigureOut">
              <a:rPr lang="en-US" smtClean="0"/>
              <a:t>8/19/2020</a:t>
            </a:fld>
            <a:endParaRPr lang="en-US"/>
          </a:p>
        </p:txBody>
      </p:sp>
      <p:sp>
        <p:nvSpPr>
          <p:cNvPr id="6" name="Footer Placeholder 5">
            <a:extLst>
              <a:ext uri="{FF2B5EF4-FFF2-40B4-BE49-F238E27FC236}">
                <a16:creationId xmlns:a16="http://schemas.microsoft.com/office/drawing/2014/main" id="{DABBCB2A-E9FB-4D48-99A4-E7598818CF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81F778-CAE8-4EC5-A897-87A761CE672B}"/>
              </a:ext>
            </a:extLst>
          </p:cNvPr>
          <p:cNvSpPr>
            <a:spLocks noGrp="1"/>
          </p:cNvSpPr>
          <p:nvPr>
            <p:ph type="sldNum" sz="quarter" idx="12"/>
          </p:nvPr>
        </p:nvSpPr>
        <p:spPr/>
        <p:txBody>
          <a:bodyPr/>
          <a:lstStyle/>
          <a:p>
            <a:fld id="{F29CEBDF-F55D-4BFD-A6BD-BA8C66FD280D}" type="slidenum">
              <a:rPr lang="en-US" smtClean="0"/>
              <a:t>‹#›</a:t>
            </a:fld>
            <a:endParaRPr lang="en-US"/>
          </a:p>
        </p:txBody>
      </p:sp>
    </p:spTree>
    <p:extLst>
      <p:ext uri="{BB962C8B-B14F-4D97-AF65-F5344CB8AC3E}">
        <p14:creationId xmlns:p14="http://schemas.microsoft.com/office/powerpoint/2010/main" val="2572119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D2B1-966B-4A66-B4AA-12B70DE57A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0E4C9C-C38E-4F69-8FEF-86F7B0562C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5E3705-EA62-464D-94FC-35573CD50A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09ADDE4-7C51-473C-86E2-DCCDF1911903}"/>
              </a:ext>
            </a:extLst>
          </p:cNvPr>
          <p:cNvSpPr>
            <a:spLocks noGrp="1"/>
          </p:cNvSpPr>
          <p:nvPr>
            <p:ph type="dt" sz="half" idx="10"/>
          </p:nvPr>
        </p:nvSpPr>
        <p:spPr/>
        <p:txBody>
          <a:bodyPr/>
          <a:lstStyle/>
          <a:p>
            <a:fld id="{F94A8B63-464A-4E52-8FF3-DF990197F30B}" type="datetimeFigureOut">
              <a:rPr lang="en-US" smtClean="0"/>
              <a:t>8/19/2020</a:t>
            </a:fld>
            <a:endParaRPr lang="en-US"/>
          </a:p>
        </p:txBody>
      </p:sp>
      <p:sp>
        <p:nvSpPr>
          <p:cNvPr id="6" name="Footer Placeholder 5">
            <a:extLst>
              <a:ext uri="{FF2B5EF4-FFF2-40B4-BE49-F238E27FC236}">
                <a16:creationId xmlns:a16="http://schemas.microsoft.com/office/drawing/2014/main" id="{5ED2230C-53B4-4288-AC7E-5DA0437A81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F750AD-3E78-4D17-9AAA-BD14A55471F2}"/>
              </a:ext>
            </a:extLst>
          </p:cNvPr>
          <p:cNvSpPr>
            <a:spLocks noGrp="1"/>
          </p:cNvSpPr>
          <p:nvPr>
            <p:ph type="sldNum" sz="quarter" idx="12"/>
          </p:nvPr>
        </p:nvSpPr>
        <p:spPr/>
        <p:txBody>
          <a:bodyPr/>
          <a:lstStyle/>
          <a:p>
            <a:fld id="{F29CEBDF-F55D-4BFD-A6BD-BA8C66FD280D}" type="slidenum">
              <a:rPr lang="en-US" smtClean="0"/>
              <a:t>‹#›</a:t>
            </a:fld>
            <a:endParaRPr lang="en-US"/>
          </a:p>
        </p:txBody>
      </p:sp>
    </p:spTree>
    <p:extLst>
      <p:ext uri="{BB962C8B-B14F-4D97-AF65-F5344CB8AC3E}">
        <p14:creationId xmlns:p14="http://schemas.microsoft.com/office/powerpoint/2010/main" val="48564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A85365-2B8C-48C7-9655-87D7F350D8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0A7A83-BDAB-4EE6-91B8-2E2E649B0E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C380D5-7BB9-430F-B926-2E1E088E03C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4A8B63-464A-4E52-8FF3-DF990197F30B}" type="datetimeFigureOut">
              <a:rPr lang="en-US" smtClean="0"/>
              <a:t>8/19/2020</a:t>
            </a:fld>
            <a:endParaRPr lang="en-US"/>
          </a:p>
        </p:txBody>
      </p:sp>
      <p:sp>
        <p:nvSpPr>
          <p:cNvPr id="5" name="Footer Placeholder 4">
            <a:extLst>
              <a:ext uri="{FF2B5EF4-FFF2-40B4-BE49-F238E27FC236}">
                <a16:creationId xmlns:a16="http://schemas.microsoft.com/office/drawing/2014/main" id="{C6519A34-0C03-4830-84CB-3242FE3681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E02432-4C81-4ABB-BC7C-B136ED09A5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9CEBDF-F55D-4BFD-A6BD-BA8C66FD280D}" type="slidenum">
              <a:rPr lang="en-US" smtClean="0"/>
              <a:t>‹#›</a:t>
            </a:fld>
            <a:endParaRPr lang="en-US"/>
          </a:p>
        </p:txBody>
      </p:sp>
    </p:spTree>
    <p:extLst>
      <p:ext uri="{BB962C8B-B14F-4D97-AF65-F5344CB8AC3E}">
        <p14:creationId xmlns:p14="http://schemas.microsoft.com/office/powerpoint/2010/main" val="4268563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3" Type="http://schemas.openxmlformats.org/officeDocument/2006/relationships/customXml" Target="../ink/ink6.xml"/><Relationship Id="rId18" Type="http://schemas.openxmlformats.org/officeDocument/2006/relationships/image" Target="../media/image14.png"/><Relationship Id="rId26" Type="http://schemas.openxmlformats.org/officeDocument/2006/relationships/image" Target="../media/image18.png"/><Relationship Id="rId39" Type="http://schemas.openxmlformats.org/officeDocument/2006/relationships/customXml" Target="../ink/ink19.xml"/><Relationship Id="rId21" Type="http://schemas.openxmlformats.org/officeDocument/2006/relationships/customXml" Target="../ink/ink10.xml"/><Relationship Id="rId34" Type="http://schemas.openxmlformats.org/officeDocument/2006/relationships/image" Target="../media/image22.png"/><Relationship Id="rId42" Type="http://schemas.openxmlformats.org/officeDocument/2006/relationships/image" Target="../media/image26.png"/><Relationship Id="rId47" Type="http://schemas.openxmlformats.org/officeDocument/2006/relationships/customXml" Target="../ink/ink23.xml"/><Relationship Id="rId50" Type="http://schemas.openxmlformats.org/officeDocument/2006/relationships/image" Target="../media/image30.png"/><Relationship Id="rId7" Type="http://schemas.openxmlformats.org/officeDocument/2006/relationships/customXml" Target="../ink/ink3.xml"/><Relationship Id="rId2" Type="http://schemas.openxmlformats.org/officeDocument/2006/relationships/notesSlide" Target="../notesSlides/notesSlide13.xml"/><Relationship Id="rId16" Type="http://schemas.openxmlformats.org/officeDocument/2006/relationships/image" Target="../media/image13.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17.png"/><Relationship Id="rId32" Type="http://schemas.openxmlformats.org/officeDocument/2006/relationships/image" Target="../media/image21.png"/><Relationship Id="rId37" Type="http://schemas.openxmlformats.org/officeDocument/2006/relationships/customXml" Target="../ink/ink18.xml"/><Relationship Id="rId40" Type="http://schemas.openxmlformats.org/officeDocument/2006/relationships/image" Target="../media/image25.png"/><Relationship Id="rId45" Type="http://schemas.openxmlformats.org/officeDocument/2006/relationships/customXml" Target="../ink/ink22.xml"/><Relationship Id="rId5" Type="http://schemas.openxmlformats.org/officeDocument/2006/relationships/customXml" Target="../ink/ink2.xml"/><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19.png"/><Relationship Id="rId36" Type="http://schemas.openxmlformats.org/officeDocument/2006/relationships/image" Target="../media/image23.png"/><Relationship Id="rId49" Type="http://schemas.openxmlformats.org/officeDocument/2006/relationships/customXml" Target="../ink/ink24.xml"/><Relationship Id="rId10" Type="http://schemas.openxmlformats.org/officeDocument/2006/relationships/image" Target="../media/image10.png"/><Relationship Id="rId19" Type="http://schemas.openxmlformats.org/officeDocument/2006/relationships/customXml" Target="../ink/ink9.xml"/><Relationship Id="rId31" Type="http://schemas.openxmlformats.org/officeDocument/2006/relationships/customXml" Target="../ink/ink15.xml"/><Relationship Id="rId44" Type="http://schemas.openxmlformats.org/officeDocument/2006/relationships/image" Target="../media/image27.png"/><Relationship Id="rId52" Type="http://schemas.openxmlformats.org/officeDocument/2006/relationships/image" Target="../media/image31.png"/><Relationship Id="rId4" Type="http://schemas.openxmlformats.org/officeDocument/2006/relationships/image" Target="../media/image7.png"/><Relationship Id="rId9" Type="http://schemas.openxmlformats.org/officeDocument/2006/relationships/customXml" Target="../ink/ink4.xml"/><Relationship Id="rId14" Type="http://schemas.openxmlformats.org/officeDocument/2006/relationships/image" Target="../media/image12.png"/><Relationship Id="rId22" Type="http://schemas.openxmlformats.org/officeDocument/2006/relationships/image" Target="../media/image16.png"/><Relationship Id="rId27" Type="http://schemas.openxmlformats.org/officeDocument/2006/relationships/customXml" Target="../ink/ink13.xml"/><Relationship Id="rId30" Type="http://schemas.openxmlformats.org/officeDocument/2006/relationships/image" Target="../media/image20.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29.png"/><Relationship Id="rId8" Type="http://schemas.openxmlformats.org/officeDocument/2006/relationships/image" Target="../media/image9.png"/><Relationship Id="rId51" Type="http://schemas.openxmlformats.org/officeDocument/2006/relationships/customXml" Target="../ink/ink25.xml"/><Relationship Id="rId3" Type="http://schemas.openxmlformats.org/officeDocument/2006/relationships/customXml" Target="../ink/ink1.xml"/><Relationship Id="rId12" Type="http://schemas.openxmlformats.org/officeDocument/2006/relationships/image" Target="../media/image11.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24.png"/><Relationship Id="rId46" Type="http://schemas.openxmlformats.org/officeDocument/2006/relationships/image" Target="../media/image28.png"/><Relationship Id="rId20" Type="http://schemas.openxmlformats.org/officeDocument/2006/relationships/image" Target="../media/image15.png"/><Relationship Id="rId41" Type="http://schemas.openxmlformats.org/officeDocument/2006/relationships/customXml" Target="../ink/ink20.xml"/><Relationship Id="rId1" Type="http://schemas.openxmlformats.org/officeDocument/2006/relationships/slideLayout" Target="../slideLayouts/slideLayout1.xml"/><Relationship Id="rId6"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80.png"/><Relationship Id="rId3" Type="http://schemas.openxmlformats.org/officeDocument/2006/relationships/image" Target="../media/image35.png"/><Relationship Id="rId7" Type="http://schemas.openxmlformats.org/officeDocument/2006/relationships/customXml" Target="../ink/ink27.xml"/><Relationship Id="rId12" Type="http://schemas.openxmlformats.org/officeDocument/2006/relationships/customXml" Target="../ink/ink29.xml"/><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70.png"/><Relationship Id="rId5" Type="http://schemas.openxmlformats.org/officeDocument/2006/relationships/customXml" Target="../ink/ink26.xml"/><Relationship Id="rId10" Type="http://schemas.openxmlformats.org/officeDocument/2006/relationships/customXml" Target="../ink/ink28.xml"/><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customXml" Target="../ink/ink3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book&#10;&#10;Description automatically generated">
            <a:extLst>
              <a:ext uri="{FF2B5EF4-FFF2-40B4-BE49-F238E27FC236}">
                <a16:creationId xmlns:a16="http://schemas.microsoft.com/office/drawing/2014/main" id="{876A6E08-3313-4B14-B7AC-E29EBBE0F9D0}"/>
              </a:ext>
            </a:extLst>
          </p:cNvPr>
          <p:cNvPicPr>
            <a:picLocks noChangeAspect="1"/>
          </p:cNvPicPr>
          <p:nvPr/>
        </p:nvPicPr>
        <p:blipFill>
          <a:blip r:embed="rId3"/>
          <a:stretch>
            <a:fillRect/>
          </a:stretch>
        </p:blipFill>
        <p:spPr>
          <a:xfrm>
            <a:off x="0" y="0"/>
            <a:ext cx="5427134" cy="6869790"/>
          </a:xfrm>
          <a:prstGeom prst="rect">
            <a:avLst/>
          </a:prstGeom>
        </p:spPr>
      </p:pic>
      <p:sp>
        <p:nvSpPr>
          <p:cNvPr id="6" name="TextBox 5">
            <a:extLst>
              <a:ext uri="{FF2B5EF4-FFF2-40B4-BE49-F238E27FC236}">
                <a16:creationId xmlns:a16="http://schemas.microsoft.com/office/drawing/2014/main" id="{A04128FA-2BFD-435A-9F06-7B2D7FDD976C}"/>
              </a:ext>
            </a:extLst>
          </p:cNvPr>
          <p:cNvSpPr txBox="1"/>
          <p:nvPr/>
        </p:nvSpPr>
        <p:spPr>
          <a:xfrm>
            <a:off x="5621301" y="2339347"/>
            <a:ext cx="5754524" cy="2800767"/>
          </a:xfrm>
          <a:prstGeom prst="rect">
            <a:avLst/>
          </a:prstGeom>
          <a:noFill/>
        </p:spPr>
        <p:txBody>
          <a:bodyPr wrap="none" rtlCol="0">
            <a:spAutoFit/>
          </a:bodyPr>
          <a:lstStyle/>
          <a:p>
            <a:pPr algn="ctr"/>
            <a:r>
              <a:rPr lang="en-US" sz="4000" dirty="0"/>
              <a:t>Selection Bias Video II</a:t>
            </a:r>
          </a:p>
          <a:p>
            <a:pPr algn="ctr"/>
            <a:r>
              <a:rPr lang="en-US" sz="4000" dirty="0"/>
              <a:t>The Birthweight Paradox</a:t>
            </a:r>
          </a:p>
          <a:p>
            <a:pPr algn="ctr"/>
            <a:endParaRPr lang="en-US" sz="4000" dirty="0"/>
          </a:p>
          <a:p>
            <a:pPr algn="ctr"/>
            <a:r>
              <a:rPr lang="en-US" sz="2000" dirty="0"/>
              <a:t>Alan Fossa, MPH</a:t>
            </a:r>
          </a:p>
          <a:p>
            <a:pPr algn="ctr"/>
            <a:endParaRPr lang="en-US" sz="2000" dirty="0"/>
          </a:p>
          <a:p>
            <a:pPr algn="ctr"/>
            <a:r>
              <a:rPr lang="en-US" sz="1600" dirty="0"/>
              <a:t>Adapted from </a:t>
            </a:r>
            <a:r>
              <a:rPr lang="en-US" sz="1600" i="1" dirty="0"/>
              <a:t>The Book of Why </a:t>
            </a:r>
            <a:r>
              <a:rPr lang="en-US" sz="1600" dirty="0"/>
              <a:t>by Judea Pearl and Dana Mackenzie </a:t>
            </a:r>
          </a:p>
        </p:txBody>
      </p:sp>
    </p:spTree>
    <p:extLst>
      <p:ext uri="{BB962C8B-B14F-4D97-AF65-F5344CB8AC3E}">
        <p14:creationId xmlns:p14="http://schemas.microsoft.com/office/powerpoint/2010/main" val="3910705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53C8D-7AA1-4897-9826-A18FF55C63F3}"/>
              </a:ext>
            </a:extLst>
          </p:cNvPr>
          <p:cNvSpPr txBox="1"/>
          <p:nvPr/>
        </p:nvSpPr>
        <p:spPr>
          <a:xfrm>
            <a:off x="2827867" y="3028891"/>
            <a:ext cx="2862450" cy="954107"/>
          </a:xfrm>
          <a:prstGeom prst="rect">
            <a:avLst/>
          </a:prstGeom>
          <a:noFill/>
        </p:spPr>
        <p:txBody>
          <a:bodyPr wrap="none" rtlCol="0">
            <a:spAutoFit/>
          </a:bodyPr>
          <a:lstStyle/>
          <a:p>
            <a:r>
              <a:rPr lang="en-US" sz="2800" b="1" dirty="0"/>
              <a:t>Mom smokes </a:t>
            </a:r>
          </a:p>
          <a:p>
            <a:r>
              <a:rPr lang="en-US" sz="2800" b="1" dirty="0"/>
              <a:t>during pregnancy </a:t>
            </a:r>
          </a:p>
        </p:txBody>
      </p:sp>
      <p:sp>
        <p:nvSpPr>
          <p:cNvPr id="5" name="TextBox 4">
            <a:extLst>
              <a:ext uri="{FF2B5EF4-FFF2-40B4-BE49-F238E27FC236}">
                <a16:creationId xmlns:a16="http://schemas.microsoft.com/office/drawing/2014/main" id="{0DB116A6-F153-4C50-881B-3B5AD1C4C439}"/>
              </a:ext>
            </a:extLst>
          </p:cNvPr>
          <p:cNvSpPr txBox="1"/>
          <p:nvPr/>
        </p:nvSpPr>
        <p:spPr>
          <a:xfrm>
            <a:off x="7509934" y="3226657"/>
            <a:ext cx="2536144" cy="523220"/>
          </a:xfrm>
          <a:prstGeom prst="rect">
            <a:avLst/>
          </a:prstGeom>
          <a:noFill/>
        </p:spPr>
        <p:txBody>
          <a:bodyPr wrap="none" rtlCol="0">
            <a:spAutoFit/>
          </a:bodyPr>
          <a:lstStyle/>
          <a:p>
            <a:r>
              <a:rPr lang="en-US" sz="2800" b="1" dirty="0"/>
              <a:t>Infant mortality</a:t>
            </a:r>
          </a:p>
        </p:txBody>
      </p:sp>
      <p:sp>
        <p:nvSpPr>
          <p:cNvPr id="2" name="TextBox 1">
            <a:extLst>
              <a:ext uri="{FF2B5EF4-FFF2-40B4-BE49-F238E27FC236}">
                <a16:creationId xmlns:a16="http://schemas.microsoft.com/office/drawing/2014/main" id="{A882E7E5-72A9-43BC-880A-F5C5E3C96BA4}"/>
              </a:ext>
            </a:extLst>
          </p:cNvPr>
          <p:cNvSpPr txBox="1"/>
          <p:nvPr/>
        </p:nvSpPr>
        <p:spPr>
          <a:xfrm>
            <a:off x="4958338" y="1550277"/>
            <a:ext cx="2619563" cy="523220"/>
          </a:xfrm>
          <a:prstGeom prst="rect">
            <a:avLst/>
          </a:prstGeom>
          <a:noFill/>
          <a:ln>
            <a:solidFill>
              <a:schemeClr val="tx1"/>
            </a:solidFill>
          </a:ln>
        </p:spPr>
        <p:txBody>
          <a:bodyPr wrap="none" rtlCol="0">
            <a:spAutoFit/>
          </a:bodyPr>
          <a:lstStyle/>
          <a:p>
            <a:r>
              <a:rPr lang="en-US" sz="2800" b="1" dirty="0"/>
              <a:t>Low birthweight</a:t>
            </a:r>
          </a:p>
        </p:txBody>
      </p:sp>
      <p:cxnSp>
        <p:nvCxnSpPr>
          <p:cNvPr id="6" name="Straight Arrow Connector 5">
            <a:extLst>
              <a:ext uri="{FF2B5EF4-FFF2-40B4-BE49-F238E27FC236}">
                <a16:creationId xmlns:a16="http://schemas.microsoft.com/office/drawing/2014/main" id="{2C195CC5-EB2A-41DC-9765-E035244FF08A}"/>
              </a:ext>
            </a:extLst>
          </p:cNvPr>
          <p:cNvCxnSpPr>
            <a:cxnSpLocks/>
            <a:stCxn id="4" idx="0"/>
          </p:cNvCxnSpPr>
          <p:nvPr/>
        </p:nvCxnSpPr>
        <p:spPr>
          <a:xfrm flipV="1">
            <a:off x="4259092" y="2172381"/>
            <a:ext cx="1637055" cy="856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84541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53C8D-7AA1-4897-9826-A18FF55C63F3}"/>
              </a:ext>
            </a:extLst>
          </p:cNvPr>
          <p:cNvSpPr txBox="1"/>
          <p:nvPr/>
        </p:nvSpPr>
        <p:spPr>
          <a:xfrm>
            <a:off x="2827867" y="3028891"/>
            <a:ext cx="2862450" cy="954107"/>
          </a:xfrm>
          <a:prstGeom prst="rect">
            <a:avLst/>
          </a:prstGeom>
          <a:noFill/>
        </p:spPr>
        <p:txBody>
          <a:bodyPr wrap="none" rtlCol="0">
            <a:spAutoFit/>
          </a:bodyPr>
          <a:lstStyle/>
          <a:p>
            <a:r>
              <a:rPr lang="en-US" sz="2800" b="1" dirty="0"/>
              <a:t>Mom smokes </a:t>
            </a:r>
          </a:p>
          <a:p>
            <a:r>
              <a:rPr lang="en-US" sz="2800" b="1" dirty="0"/>
              <a:t>during pregnancy </a:t>
            </a:r>
          </a:p>
        </p:txBody>
      </p:sp>
      <p:sp>
        <p:nvSpPr>
          <p:cNvPr id="5" name="TextBox 4">
            <a:extLst>
              <a:ext uri="{FF2B5EF4-FFF2-40B4-BE49-F238E27FC236}">
                <a16:creationId xmlns:a16="http://schemas.microsoft.com/office/drawing/2014/main" id="{0DB116A6-F153-4C50-881B-3B5AD1C4C439}"/>
              </a:ext>
            </a:extLst>
          </p:cNvPr>
          <p:cNvSpPr txBox="1"/>
          <p:nvPr/>
        </p:nvSpPr>
        <p:spPr>
          <a:xfrm>
            <a:off x="7509934" y="3226657"/>
            <a:ext cx="2536144" cy="523220"/>
          </a:xfrm>
          <a:prstGeom prst="rect">
            <a:avLst/>
          </a:prstGeom>
          <a:noFill/>
        </p:spPr>
        <p:txBody>
          <a:bodyPr wrap="none" rtlCol="0">
            <a:spAutoFit/>
          </a:bodyPr>
          <a:lstStyle/>
          <a:p>
            <a:r>
              <a:rPr lang="en-US" sz="2800" b="1" dirty="0"/>
              <a:t>Infant mortality</a:t>
            </a:r>
          </a:p>
        </p:txBody>
      </p:sp>
      <p:sp>
        <p:nvSpPr>
          <p:cNvPr id="2" name="TextBox 1">
            <a:extLst>
              <a:ext uri="{FF2B5EF4-FFF2-40B4-BE49-F238E27FC236}">
                <a16:creationId xmlns:a16="http://schemas.microsoft.com/office/drawing/2014/main" id="{A882E7E5-72A9-43BC-880A-F5C5E3C96BA4}"/>
              </a:ext>
            </a:extLst>
          </p:cNvPr>
          <p:cNvSpPr txBox="1"/>
          <p:nvPr/>
        </p:nvSpPr>
        <p:spPr>
          <a:xfrm>
            <a:off x="4958338" y="1550277"/>
            <a:ext cx="2619563" cy="523220"/>
          </a:xfrm>
          <a:prstGeom prst="rect">
            <a:avLst/>
          </a:prstGeom>
          <a:noFill/>
          <a:ln>
            <a:solidFill>
              <a:schemeClr val="tx1"/>
            </a:solidFill>
          </a:ln>
        </p:spPr>
        <p:txBody>
          <a:bodyPr wrap="none" rtlCol="0">
            <a:spAutoFit/>
          </a:bodyPr>
          <a:lstStyle/>
          <a:p>
            <a:r>
              <a:rPr lang="en-US" sz="2800" b="1" dirty="0"/>
              <a:t>Low birthweight</a:t>
            </a:r>
          </a:p>
        </p:txBody>
      </p:sp>
      <p:cxnSp>
        <p:nvCxnSpPr>
          <p:cNvPr id="6" name="Straight Arrow Connector 5">
            <a:extLst>
              <a:ext uri="{FF2B5EF4-FFF2-40B4-BE49-F238E27FC236}">
                <a16:creationId xmlns:a16="http://schemas.microsoft.com/office/drawing/2014/main" id="{2C195CC5-EB2A-41DC-9765-E035244FF08A}"/>
              </a:ext>
            </a:extLst>
          </p:cNvPr>
          <p:cNvCxnSpPr>
            <a:cxnSpLocks/>
            <a:stCxn id="4" idx="0"/>
          </p:cNvCxnSpPr>
          <p:nvPr/>
        </p:nvCxnSpPr>
        <p:spPr>
          <a:xfrm flipV="1">
            <a:off x="4259092" y="2172381"/>
            <a:ext cx="1637055" cy="8565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B31144A3-823A-47E2-9ECD-792498CACB65}"/>
              </a:ext>
            </a:extLst>
          </p:cNvPr>
          <p:cNvCxnSpPr>
            <a:cxnSpLocks/>
            <a:stCxn id="4" idx="3"/>
            <a:endCxn id="5" idx="1"/>
          </p:cNvCxnSpPr>
          <p:nvPr/>
        </p:nvCxnSpPr>
        <p:spPr>
          <a:xfrm flipV="1">
            <a:off x="5690317" y="3488267"/>
            <a:ext cx="1819617" cy="176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CCFB756B-41EC-46A6-A4F6-C48C1D8A6CC8}"/>
              </a:ext>
            </a:extLst>
          </p:cNvPr>
          <p:cNvSpPr txBox="1"/>
          <p:nvPr/>
        </p:nvSpPr>
        <p:spPr>
          <a:xfrm>
            <a:off x="6404158" y="2959642"/>
            <a:ext cx="351378" cy="523220"/>
          </a:xfrm>
          <a:prstGeom prst="rect">
            <a:avLst/>
          </a:prstGeom>
          <a:noFill/>
        </p:spPr>
        <p:txBody>
          <a:bodyPr wrap="none" rtlCol="0">
            <a:spAutoFit/>
          </a:bodyPr>
          <a:lstStyle/>
          <a:p>
            <a:r>
              <a:rPr lang="en-US" sz="2800" b="1" dirty="0"/>
              <a:t>?</a:t>
            </a:r>
          </a:p>
        </p:txBody>
      </p:sp>
    </p:spTree>
    <p:extLst>
      <p:ext uri="{BB962C8B-B14F-4D97-AF65-F5344CB8AC3E}">
        <p14:creationId xmlns:p14="http://schemas.microsoft.com/office/powerpoint/2010/main" val="1240276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53C8D-7AA1-4897-9826-A18FF55C63F3}"/>
              </a:ext>
            </a:extLst>
          </p:cNvPr>
          <p:cNvSpPr txBox="1"/>
          <p:nvPr/>
        </p:nvSpPr>
        <p:spPr>
          <a:xfrm>
            <a:off x="2285809" y="3827762"/>
            <a:ext cx="2862450" cy="954107"/>
          </a:xfrm>
          <a:prstGeom prst="rect">
            <a:avLst/>
          </a:prstGeom>
          <a:noFill/>
        </p:spPr>
        <p:txBody>
          <a:bodyPr wrap="none" rtlCol="0">
            <a:spAutoFit/>
          </a:bodyPr>
          <a:lstStyle/>
          <a:p>
            <a:r>
              <a:rPr lang="en-US" sz="2800" b="1" dirty="0"/>
              <a:t>Mom smokes </a:t>
            </a:r>
          </a:p>
          <a:p>
            <a:r>
              <a:rPr lang="en-US" sz="2800" b="1" dirty="0"/>
              <a:t>during pregnancy </a:t>
            </a:r>
          </a:p>
        </p:txBody>
      </p:sp>
      <p:sp>
        <p:nvSpPr>
          <p:cNvPr id="5" name="TextBox 4">
            <a:extLst>
              <a:ext uri="{FF2B5EF4-FFF2-40B4-BE49-F238E27FC236}">
                <a16:creationId xmlns:a16="http://schemas.microsoft.com/office/drawing/2014/main" id="{0DB116A6-F153-4C50-881B-3B5AD1C4C439}"/>
              </a:ext>
            </a:extLst>
          </p:cNvPr>
          <p:cNvSpPr txBox="1"/>
          <p:nvPr/>
        </p:nvSpPr>
        <p:spPr>
          <a:xfrm>
            <a:off x="8026655" y="3995544"/>
            <a:ext cx="2536144" cy="523220"/>
          </a:xfrm>
          <a:prstGeom prst="rect">
            <a:avLst/>
          </a:prstGeom>
          <a:noFill/>
        </p:spPr>
        <p:txBody>
          <a:bodyPr wrap="none" rtlCol="0">
            <a:spAutoFit/>
          </a:bodyPr>
          <a:lstStyle/>
          <a:p>
            <a:r>
              <a:rPr lang="en-US" sz="2800" b="1" dirty="0"/>
              <a:t>Infant mortality</a:t>
            </a:r>
          </a:p>
        </p:txBody>
      </p:sp>
      <p:sp>
        <p:nvSpPr>
          <p:cNvPr id="2" name="TextBox 1">
            <a:extLst>
              <a:ext uri="{FF2B5EF4-FFF2-40B4-BE49-F238E27FC236}">
                <a16:creationId xmlns:a16="http://schemas.microsoft.com/office/drawing/2014/main" id="{A882E7E5-72A9-43BC-880A-F5C5E3C96BA4}"/>
              </a:ext>
            </a:extLst>
          </p:cNvPr>
          <p:cNvSpPr txBox="1"/>
          <p:nvPr/>
        </p:nvSpPr>
        <p:spPr>
          <a:xfrm>
            <a:off x="5472650" y="2339236"/>
            <a:ext cx="2619563" cy="523220"/>
          </a:xfrm>
          <a:prstGeom prst="rect">
            <a:avLst/>
          </a:prstGeom>
          <a:noFill/>
          <a:ln>
            <a:solidFill>
              <a:schemeClr val="tx1"/>
            </a:solidFill>
          </a:ln>
        </p:spPr>
        <p:txBody>
          <a:bodyPr wrap="none" rtlCol="0">
            <a:spAutoFit/>
          </a:bodyPr>
          <a:lstStyle/>
          <a:p>
            <a:r>
              <a:rPr lang="en-US" sz="2800" b="1" dirty="0"/>
              <a:t>Low birthweight</a:t>
            </a:r>
          </a:p>
        </p:txBody>
      </p:sp>
      <p:cxnSp>
        <p:nvCxnSpPr>
          <p:cNvPr id="6" name="Straight Arrow Connector 5">
            <a:extLst>
              <a:ext uri="{FF2B5EF4-FFF2-40B4-BE49-F238E27FC236}">
                <a16:creationId xmlns:a16="http://schemas.microsoft.com/office/drawing/2014/main" id="{2C195CC5-EB2A-41DC-9765-E035244FF08A}"/>
              </a:ext>
            </a:extLst>
          </p:cNvPr>
          <p:cNvCxnSpPr>
            <a:cxnSpLocks/>
          </p:cNvCxnSpPr>
          <p:nvPr/>
        </p:nvCxnSpPr>
        <p:spPr>
          <a:xfrm flipV="1">
            <a:off x="3437594" y="2935209"/>
            <a:ext cx="2035056" cy="8117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9A46D8D-CE4C-4197-A6C2-F34F209BF563}"/>
              </a:ext>
            </a:extLst>
          </p:cNvPr>
          <p:cNvSpPr txBox="1"/>
          <p:nvPr/>
        </p:nvSpPr>
        <p:spPr>
          <a:xfrm>
            <a:off x="3174264" y="1385129"/>
            <a:ext cx="2298386" cy="954107"/>
          </a:xfrm>
          <a:prstGeom prst="rect">
            <a:avLst/>
          </a:prstGeom>
          <a:noFill/>
        </p:spPr>
        <p:txBody>
          <a:bodyPr wrap="none" rtlCol="0">
            <a:spAutoFit/>
          </a:bodyPr>
          <a:lstStyle/>
          <a:p>
            <a:r>
              <a:rPr lang="en-US" sz="2800" b="1" dirty="0"/>
              <a:t>Poor prenatal </a:t>
            </a:r>
          </a:p>
          <a:p>
            <a:r>
              <a:rPr lang="en-US" sz="2800" b="1" dirty="0"/>
              <a:t>nutrition</a:t>
            </a:r>
          </a:p>
        </p:txBody>
      </p:sp>
    </p:spTree>
    <p:extLst>
      <p:ext uri="{BB962C8B-B14F-4D97-AF65-F5344CB8AC3E}">
        <p14:creationId xmlns:p14="http://schemas.microsoft.com/office/powerpoint/2010/main" val="3822314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53C8D-7AA1-4897-9826-A18FF55C63F3}"/>
              </a:ext>
            </a:extLst>
          </p:cNvPr>
          <p:cNvSpPr txBox="1"/>
          <p:nvPr/>
        </p:nvSpPr>
        <p:spPr>
          <a:xfrm>
            <a:off x="2285809" y="3827762"/>
            <a:ext cx="2862450" cy="954107"/>
          </a:xfrm>
          <a:prstGeom prst="rect">
            <a:avLst/>
          </a:prstGeom>
          <a:noFill/>
        </p:spPr>
        <p:txBody>
          <a:bodyPr wrap="none" rtlCol="0">
            <a:spAutoFit/>
          </a:bodyPr>
          <a:lstStyle/>
          <a:p>
            <a:r>
              <a:rPr lang="en-US" sz="2800" b="1" dirty="0"/>
              <a:t>Mom smokes </a:t>
            </a:r>
          </a:p>
          <a:p>
            <a:r>
              <a:rPr lang="en-US" sz="2800" b="1" dirty="0"/>
              <a:t>during pregnancy </a:t>
            </a:r>
          </a:p>
        </p:txBody>
      </p:sp>
      <p:sp>
        <p:nvSpPr>
          <p:cNvPr id="5" name="TextBox 4">
            <a:extLst>
              <a:ext uri="{FF2B5EF4-FFF2-40B4-BE49-F238E27FC236}">
                <a16:creationId xmlns:a16="http://schemas.microsoft.com/office/drawing/2014/main" id="{0DB116A6-F153-4C50-881B-3B5AD1C4C439}"/>
              </a:ext>
            </a:extLst>
          </p:cNvPr>
          <p:cNvSpPr txBox="1"/>
          <p:nvPr/>
        </p:nvSpPr>
        <p:spPr>
          <a:xfrm>
            <a:off x="8026655" y="3995544"/>
            <a:ext cx="2536144" cy="523220"/>
          </a:xfrm>
          <a:prstGeom prst="rect">
            <a:avLst/>
          </a:prstGeom>
          <a:noFill/>
        </p:spPr>
        <p:txBody>
          <a:bodyPr wrap="none" rtlCol="0">
            <a:spAutoFit/>
          </a:bodyPr>
          <a:lstStyle/>
          <a:p>
            <a:r>
              <a:rPr lang="en-US" sz="2800" b="1" dirty="0"/>
              <a:t>Infant mortality</a:t>
            </a:r>
          </a:p>
        </p:txBody>
      </p:sp>
      <p:sp>
        <p:nvSpPr>
          <p:cNvPr id="2" name="TextBox 1">
            <a:extLst>
              <a:ext uri="{FF2B5EF4-FFF2-40B4-BE49-F238E27FC236}">
                <a16:creationId xmlns:a16="http://schemas.microsoft.com/office/drawing/2014/main" id="{A882E7E5-72A9-43BC-880A-F5C5E3C96BA4}"/>
              </a:ext>
            </a:extLst>
          </p:cNvPr>
          <p:cNvSpPr txBox="1"/>
          <p:nvPr/>
        </p:nvSpPr>
        <p:spPr>
          <a:xfrm>
            <a:off x="5472650" y="2339236"/>
            <a:ext cx="2619563" cy="523220"/>
          </a:xfrm>
          <a:prstGeom prst="rect">
            <a:avLst/>
          </a:prstGeom>
          <a:noFill/>
          <a:ln>
            <a:solidFill>
              <a:schemeClr val="tx1"/>
            </a:solidFill>
          </a:ln>
        </p:spPr>
        <p:txBody>
          <a:bodyPr wrap="none" rtlCol="0">
            <a:spAutoFit/>
          </a:bodyPr>
          <a:lstStyle/>
          <a:p>
            <a:r>
              <a:rPr lang="en-US" sz="2800" b="1" dirty="0"/>
              <a:t>Low birthweight</a:t>
            </a:r>
          </a:p>
        </p:txBody>
      </p:sp>
      <p:cxnSp>
        <p:nvCxnSpPr>
          <p:cNvPr id="6" name="Straight Arrow Connector 5">
            <a:extLst>
              <a:ext uri="{FF2B5EF4-FFF2-40B4-BE49-F238E27FC236}">
                <a16:creationId xmlns:a16="http://schemas.microsoft.com/office/drawing/2014/main" id="{2C195CC5-EB2A-41DC-9765-E035244FF08A}"/>
              </a:ext>
            </a:extLst>
          </p:cNvPr>
          <p:cNvCxnSpPr>
            <a:cxnSpLocks/>
          </p:cNvCxnSpPr>
          <p:nvPr/>
        </p:nvCxnSpPr>
        <p:spPr>
          <a:xfrm flipV="1">
            <a:off x="3437594" y="2935209"/>
            <a:ext cx="2035056" cy="8117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9A46D8D-CE4C-4197-A6C2-F34F209BF563}"/>
              </a:ext>
            </a:extLst>
          </p:cNvPr>
          <p:cNvSpPr txBox="1"/>
          <p:nvPr/>
        </p:nvSpPr>
        <p:spPr>
          <a:xfrm>
            <a:off x="3174264" y="1385129"/>
            <a:ext cx="2298386" cy="954107"/>
          </a:xfrm>
          <a:prstGeom prst="rect">
            <a:avLst/>
          </a:prstGeom>
          <a:noFill/>
        </p:spPr>
        <p:txBody>
          <a:bodyPr wrap="none" rtlCol="0">
            <a:spAutoFit/>
          </a:bodyPr>
          <a:lstStyle/>
          <a:p>
            <a:r>
              <a:rPr lang="en-US" sz="2800" b="1" dirty="0"/>
              <a:t>Poor prenatal </a:t>
            </a:r>
          </a:p>
          <a:p>
            <a:r>
              <a:rPr lang="en-US" sz="2800" b="1" dirty="0"/>
              <a:t>nutrition</a:t>
            </a:r>
          </a:p>
        </p:txBody>
      </p:sp>
      <p:cxnSp>
        <p:nvCxnSpPr>
          <p:cNvPr id="7" name="Straight Arrow Connector 6">
            <a:extLst>
              <a:ext uri="{FF2B5EF4-FFF2-40B4-BE49-F238E27FC236}">
                <a16:creationId xmlns:a16="http://schemas.microsoft.com/office/drawing/2014/main" id="{2367FC94-1747-49E6-B53D-D41298A737A3}"/>
              </a:ext>
            </a:extLst>
          </p:cNvPr>
          <p:cNvCxnSpPr>
            <a:stCxn id="13" idx="2"/>
            <a:endCxn id="2" idx="1"/>
          </p:cNvCxnSpPr>
          <p:nvPr/>
        </p:nvCxnSpPr>
        <p:spPr>
          <a:xfrm>
            <a:off x="4323457" y="2339236"/>
            <a:ext cx="1149193" cy="261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14398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53C8D-7AA1-4897-9826-A18FF55C63F3}"/>
              </a:ext>
            </a:extLst>
          </p:cNvPr>
          <p:cNvSpPr txBox="1"/>
          <p:nvPr/>
        </p:nvSpPr>
        <p:spPr>
          <a:xfrm>
            <a:off x="2285809" y="3827762"/>
            <a:ext cx="2862450" cy="954107"/>
          </a:xfrm>
          <a:prstGeom prst="rect">
            <a:avLst/>
          </a:prstGeom>
          <a:noFill/>
        </p:spPr>
        <p:txBody>
          <a:bodyPr wrap="none" rtlCol="0">
            <a:spAutoFit/>
          </a:bodyPr>
          <a:lstStyle/>
          <a:p>
            <a:r>
              <a:rPr lang="en-US" sz="2800" b="1" dirty="0"/>
              <a:t>Mom smokes </a:t>
            </a:r>
          </a:p>
          <a:p>
            <a:r>
              <a:rPr lang="en-US" sz="2800" b="1" dirty="0"/>
              <a:t>during pregnancy </a:t>
            </a:r>
          </a:p>
        </p:txBody>
      </p:sp>
      <p:sp>
        <p:nvSpPr>
          <p:cNvPr id="5" name="TextBox 4">
            <a:extLst>
              <a:ext uri="{FF2B5EF4-FFF2-40B4-BE49-F238E27FC236}">
                <a16:creationId xmlns:a16="http://schemas.microsoft.com/office/drawing/2014/main" id="{0DB116A6-F153-4C50-881B-3B5AD1C4C439}"/>
              </a:ext>
            </a:extLst>
          </p:cNvPr>
          <p:cNvSpPr txBox="1"/>
          <p:nvPr/>
        </p:nvSpPr>
        <p:spPr>
          <a:xfrm>
            <a:off x="8026655" y="3995544"/>
            <a:ext cx="2536144" cy="523220"/>
          </a:xfrm>
          <a:prstGeom prst="rect">
            <a:avLst/>
          </a:prstGeom>
          <a:noFill/>
        </p:spPr>
        <p:txBody>
          <a:bodyPr wrap="none" rtlCol="0">
            <a:spAutoFit/>
          </a:bodyPr>
          <a:lstStyle/>
          <a:p>
            <a:r>
              <a:rPr lang="en-US" sz="2800" b="1" dirty="0"/>
              <a:t>Infant mortality</a:t>
            </a:r>
          </a:p>
        </p:txBody>
      </p:sp>
      <p:sp>
        <p:nvSpPr>
          <p:cNvPr id="2" name="TextBox 1">
            <a:extLst>
              <a:ext uri="{FF2B5EF4-FFF2-40B4-BE49-F238E27FC236}">
                <a16:creationId xmlns:a16="http://schemas.microsoft.com/office/drawing/2014/main" id="{A882E7E5-72A9-43BC-880A-F5C5E3C96BA4}"/>
              </a:ext>
            </a:extLst>
          </p:cNvPr>
          <p:cNvSpPr txBox="1"/>
          <p:nvPr/>
        </p:nvSpPr>
        <p:spPr>
          <a:xfrm>
            <a:off x="5472650" y="2339236"/>
            <a:ext cx="2619563" cy="523220"/>
          </a:xfrm>
          <a:prstGeom prst="rect">
            <a:avLst/>
          </a:prstGeom>
          <a:noFill/>
          <a:ln>
            <a:solidFill>
              <a:schemeClr val="tx1"/>
            </a:solidFill>
          </a:ln>
        </p:spPr>
        <p:txBody>
          <a:bodyPr wrap="none" rtlCol="0">
            <a:spAutoFit/>
          </a:bodyPr>
          <a:lstStyle/>
          <a:p>
            <a:r>
              <a:rPr lang="en-US" sz="2800" b="1" dirty="0"/>
              <a:t>Low birthweight</a:t>
            </a:r>
          </a:p>
        </p:txBody>
      </p:sp>
      <p:cxnSp>
        <p:nvCxnSpPr>
          <p:cNvPr id="6" name="Straight Arrow Connector 5">
            <a:extLst>
              <a:ext uri="{FF2B5EF4-FFF2-40B4-BE49-F238E27FC236}">
                <a16:creationId xmlns:a16="http://schemas.microsoft.com/office/drawing/2014/main" id="{2C195CC5-EB2A-41DC-9765-E035244FF08A}"/>
              </a:ext>
            </a:extLst>
          </p:cNvPr>
          <p:cNvCxnSpPr>
            <a:cxnSpLocks/>
          </p:cNvCxnSpPr>
          <p:nvPr/>
        </p:nvCxnSpPr>
        <p:spPr>
          <a:xfrm flipV="1">
            <a:off x="3437594" y="2935209"/>
            <a:ext cx="2035056" cy="8117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9A46D8D-CE4C-4197-A6C2-F34F209BF563}"/>
              </a:ext>
            </a:extLst>
          </p:cNvPr>
          <p:cNvSpPr txBox="1"/>
          <p:nvPr/>
        </p:nvSpPr>
        <p:spPr>
          <a:xfrm>
            <a:off x="3174264" y="1385129"/>
            <a:ext cx="2298386" cy="954107"/>
          </a:xfrm>
          <a:prstGeom prst="rect">
            <a:avLst/>
          </a:prstGeom>
          <a:noFill/>
        </p:spPr>
        <p:txBody>
          <a:bodyPr wrap="none" rtlCol="0">
            <a:spAutoFit/>
          </a:bodyPr>
          <a:lstStyle/>
          <a:p>
            <a:r>
              <a:rPr lang="en-US" sz="2800" b="1" dirty="0"/>
              <a:t>Poor prenatal </a:t>
            </a:r>
          </a:p>
          <a:p>
            <a:r>
              <a:rPr lang="en-US" sz="2800" b="1" dirty="0"/>
              <a:t>nutrition</a:t>
            </a:r>
          </a:p>
        </p:txBody>
      </p:sp>
      <p:cxnSp>
        <p:nvCxnSpPr>
          <p:cNvPr id="7" name="Straight Arrow Connector 6">
            <a:extLst>
              <a:ext uri="{FF2B5EF4-FFF2-40B4-BE49-F238E27FC236}">
                <a16:creationId xmlns:a16="http://schemas.microsoft.com/office/drawing/2014/main" id="{63200D5C-66CE-4598-868F-1E298C358D48}"/>
              </a:ext>
            </a:extLst>
          </p:cNvPr>
          <p:cNvCxnSpPr>
            <a:stCxn id="13" idx="2"/>
            <a:endCxn id="2" idx="1"/>
          </p:cNvCxnSpPr>
          <p:nvPr/>
        </p:nvCxnSpPr>
        <p:spPr>
          <a:xfrm>
            <a:off x="4323457" y="2339236"/>
            <a:ext cx="1149193" cy="261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Connector: Curved 7">
            <a:extLst>
              <a:ext uri="{FF2B5EF4-FFF2-40B4-BE49-F238E27FC236}">
                <a16:creationId xmlns:a16="http://schemas.microsoft.com/office/drawing/2014/main" id="{57B3474C-D899-4A61-9AA8-03BC944CFE52}"/>
              </a:ext>
            </a:extLst>
          </p:cNvPr>
          <p:cNvCxnSpPr>
            <a:stCxn id="13" idx="0"/>
            <a:endCxn id="5" idx="0"/>
          </p:cNvCxnSpPr>
          <p:nvPr/>
        </p:nvCxnSpPr>
        <p:spPr>
          <a:xfrm rot="16200000" flipH="1">
            <a:off x="5503884" y="204701"/>
            <a:ext cx="2610415" cy="4971270"/>
          </a:xfrm>
          <a:prstGeom prst="curvedConnector3">
            <a:avLst>
              <a:gd name="adj1" fmla="val -8757"/>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770158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53C8D-7AA1-4897-9826-A18FF55C63F3}"/>
              </a:ext>
            </a:extLst>
          </p:cNvPr>
          <p:cNvSpPr txBox="1"/>
          <p:nvPr/>
        </p:nvSpPr>
        <p:spPr>
          <a:xfrm>
            <a:off x="2285809" y="3827762"/>
            <a:ext cx="2862450" cy="954107"/>
          </a:xfrm>
          <a:prstGeom prst="rect">
            <a:avLst/>
          </a:prstGeom>
          <a:noFill/>
        </p:spPr>
        <p:txBody>
          <a:bodyPr wrap="none" rtlCol="0">
            <a:spAutoFit/>
          </a:bodyPr>
          <a:lstStyle/>
          <a:p>
            <a:r>
              <a:rPr lang="en-US" sz="2800" b="1" dirty="0"/>
              <a:t>Mom smokes </a:t>
            </a:r>
          </a:p>
          <a:p>
            <a:r>
              <a:rPr lang="en-US" sz="2800" b="1" dirty="0"/>
              <a:t>during pregnancy </a:t>
            </a:r>
          </a:p>
        </p:txBody>
      </p:sp>
      <p:sp>
        <p:nvSpPr>
          <p:cNvPr id="5" name="TextBox 4">
            <a:extLst>
              <a:ext uri="{FF2B5EF4-FFF2-40B4-BE49-F238E27FC236}">
                <a16:creationId xmlns:a16="http://schemas.microsoft.com/office/drawing/2014/main" id="{0DB116A6-F153-4C50-881B-3B5AD1C4C439}"/>
              </a:ext>
            </a:extLst>
          </p:cNvPr>
          <p:cNvSpPr txBox="1"/>
          <p:nvPr/>
        </p:nvSpPr>
        <p:spPr>
          <a:xfrm>
            <a:off x="8026655" y="3995544"/>
            <a:ext cx="2536144" cy="523220"/>
          </a:xfrm>
          <a:prstGeom prst="rect">
            <a:avLst/>
          </a:prstGeom>
          <a:noFill/>
        </p:spPr>
        <p:txBody>
          <a:bodyPr wrap="none" rtlCol="0">
            <a:spAutoFit/>
          </a:bodyPr>
          <a:lstStyle/>
          <a:p>
            <a:r>
              <a:rPr lang="en-US" sz="2800" b="1" dirty="0"/>
              <a:t>Infant mortality</a:t>
            </a:r>
          </a:p>
        </p:txBody>
      </p:sp>
      <p:sp>
        <p:nvSpPr>
          <p:cNvPr id="2" name="TextBox 1">
            <a:extLst>
              <a:ext uri="{FF2B5EF4-FFF2-40B4-BE49-F238E27FC236}">
                <a16:creationId xmlns:a16="http://schemas.microsoft.com/office/drawing/2014/main" id="{A882E7E5-72A9-43BC-880A-F5C5E3C96BA4}"/>
              </a:ext>
            </a:extLst>
          </p:cNvPr>
          <p:cNvSpPr txBox="1"/>
          <p:nvPr/>
        </p:nvSpPr>
        <p:spPr>
          <a:xfrm>
            <a:off x="5472650" y="2339236"/>
            <a:ext cx="2619563" cy="523220"/>
          </a:xfrm>
          <a:prstGeom prst="rect">
            <a:avLst/>
          </a:prstGeom>
          <a:noFill/>
          <a:ln>
            <a:solidFill>
              <a:schemeClr val="tx1"/>
            </a:solidFill>
          </a:ln>
        </p:spPr>
        <p:txBody>
          <a:bodyPr wrap="none" rtlCol="0">
            <a:spAutoFit/>
          </a:bodyPr>
          <a:lstStyle/>
          <a:p>
            <a:r>
              <a:rPr lang="en-US" sz="2800" b="1" dirty="0"/>
              <a:t>Low birthweight</a:t>
            </a:r>
          </a:p>
        </p:txBody>
      </p:sp>
      <p:cxnSp>
        <p:nvCxnSpPr>
          <p:cNvPr id="6" name="Straight Arrow Connector 5">
            <a:extLst>
              <a:ext uri="{FF2B5EF4-FFF2-40B4-BE49-F238E27FC236}">
                <a16:creationId xmlns:a16="http://schemas.microsoft.com/office/drawing/2014/main" id="{2C195CC5-EB2A-41DC-9765-E035244FF08A}"/>
              </a:ext>
            </a:extLst>
          </p:cNvPr>
          <p:cNvCxnSpPr>
            <a:cxnSpLocks/>
          </p:cNvCxnSpPr>
          <p:nvPr/>
        </p:nvCxnSpPr>
        <p:spPr>
          <a:xfrm flipV="1">
            <a:off x="3437594" y="2935209"/>
            <a:ext cx="2035056" cy="8117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79A46D8D-CE4C-4197-A6C2-F34F209BF563}"/>
              </a:ext>
            </a:extLst>
          </p:cNvPr>
          <p:cNvSpPr txBox="1"/>
          <p:nvPr/>
        </p:nvSpPr>
        <p:spPr>
          <a:xfrm>
            <a:off x="3174264" y="1385129"/>
            <a:ext cx="2298386" cy="954107"/>
          </a:xfrm>
          <a:prstGeom prst="rect">
            <a:avLst/>
          </a:prstGeom>
          <a:noFill/>
        </p:spPr>
        <p:txBody>
          <a:bodyPr wrap="none" rtlCol="0">
            <a:spAutoFit/>
          </a:bodyPr>
          <a:lstStyle/>
          <a:p>
            <a:r>
              <a:rPr lang="en-US" sz="2800" b="1" dirty="0"/>
              <a:t>Poor prenatal </a:t>
            </a:r>
          </a:p>
          <a:p>
            <a:r>
              <a:rPr lang="en-US" sz="2800" b="1" dirty="0"/>
              <a:t>nutrition</a:t>
            </a:r>
          </a:p>
        </p:txBody>
      </p:sp>
      <p:cxnSp>
        <p:nvCxnSpPr>
          <p:cNvPr id="7" name="Straight Arrow Connector 6">
            <a:extLst>
              <a:ext uri="{FF2B5EF4-FFF2-40B4-BE49-F238E27FC236}">
                <a16:creationId xmlns:a16="http://schemas.microsoft.com/office/drawing/2014/main" id="{63200D5C-66CE-4598-868F-1E298C358D48}"/>
              </a:ext>
            </a:extLst>
          </p:cNvPr>
          <p:cNvCxnSpPr>
            <a:stCxn id="13" idx="2"/>
            <a:endCxn id="2" idx="1"/>
          </p:cNvCxnSpPr>
          <p:nvPr/>
        </p:nvCxnSpPr>
        <p:spPr>
          <a:xfrm>
            <a:off x="4323457" y="2339236"/>
            <a:ext cx="1149193" cy="261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Connector: Curved 7">
            <a:extLst>
              <a:ext uri="{FF2B5EF4-FFF2-40B4-BE49-F238E27FC236}">
                <a16:creationId xmlns:a16="http://schemas.microsoft.com/office/drawing/2014/main" id="{57B3474C-D899-4A61-9AA8-03BC944CFE52}"/>
              </a:ext>
            </a:extLst>
          </p:cNvPr>
          <p:cNvCxnSpPr>
            <a:stCxn id="13" idx="0"/>
            <a:endCxn id="5" idx="0"/>
          </p:cNvCxnSpPr>
          <p:nvPr/>
        </p:nvCxnSpPr>
        <p:spPr>
          <a:xfrm rot="16200000" flipH="1">
            <a:off x="5503884" y="204701"/>
            <a:ext cx="2610415" cy="4971270"/>
          </a:xfrm>
          <a:prstGeom prst="curvedConnector3">
            <a:avLst>
              <a:gd name="adj1" fmla="val -8757"/>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1DA50A7E-FD73-4FB0-91DB-5086F0454635}"/>
                  </a:ext>
                </a:extLst>
              </p14:cNvPr>
              <p14:cNvContentPartPr/>
              <p14:nvPr/>
            </p14:nvContentPartPr>
            <p14:xfrm>
              <a:off x="3639840" y="3228780"/>
              <a:ext cx="163080" cy="65880"/>
            </p14:xfrm>
          </p:contentPart>
        </mc:Choice>
        <mc:Fallback xmlns="">
          <p:pic>
            <p:nvPicPr>
              <p:cNvPr id="3" name="Ink 2">
                <a:extLst>
                  <a:ext uri="{FF2B5EF4-FFF2-40B4-BE49-F238E27FC236}">
                    <a16:creationId xmlns:a16="http://schemas.microsoft.com/office/drawing/2014/main" id="{1DA50A7E-FD73-4FB0-91DB-5086F0454635}"/>
                  </a:ext>
                </a:extLst>
              </p:cNvPr>
              <p:cNvPicPr/>
              <p:nvPr/>
            </p:nvPicPr>
            <p:blipFill>
              <a:blip r:embed="rId4"/>
              <a:stretch>
                <a:fillRect/>
              </a:stretch>
            </p:blipFill>
            <p:spPr>
              <a:xfrm>
                <a:off x="3603840" y="3192780"/>
                <a:ext cx="234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2DA4B666-8616-459F-B38B-D18A635FC566}"/>
                  </a:ext>
                </a:extLst>
              </p14:cNvPr>
              <p14:cNvContentPartPr/>
              <p14:nvPr/>
            </p14:nvContentPartPr>
            <p14:xfrm>
              <a:off x="3268320" y="3483300"/>
              <a:ext cx="143280" cy="82800"/>
            </p14:xfrm>
          </p:contentPart>
        </mc:Choice>
        <mc:Fallback xmlns="">
          <p:pic>
            <p:nvPicPr>
              <p:cNvPr id="9" name="Ink 8">
                <a:extLst>
                  <a:ext uri="{FF2B5EF4-FFF2-40B4-BE49-F238E27FC236}">
                    <a16:creationId xmlns:a16="http://schemas.microsoft.com/office/drawing/2014/main" id="{2DA4B666-8616-459F-B38B-D18A635FC566}"/>
                  </a:ext>
                </a:extLst>
              </p:cNvPr>
              <p:cNvPicPr/>
              <p:nvPr/>
            </p:nvPicPr>
            <p:blipFill>
              <a:blip r:embed="rId6"/>
              <a:stretch>
                <a:fillRect/>
              </a:stretch>
            </p:blipFill>
            <p:spPr>
              <a:xfrm>
                <a:off x="3232680" y="3447660"/>
                <a:ext cx="2149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41A593DC-DE90-4606-8726-7A170DD04AE4}"/>
                  </a:ext>
                </a:extLst>
              </p14:cNvPr>
              <p14:cNvContentPartPr/>
              <p14:nvPr/>
            </p14:nvContentPartPr>
            <p14:xfrm>
              <a:off x="4084080" y="3092340"/>
              <a:ext cx="113400" cy="32040"/>
            </p14:xfrm>
          </p:contentPart>
        </mc:Choice>
        <mc:Fallback xmlns="">
          <p:pic>
            <p:nvPicPr>
              <p:cNvPr id="10" name="Ink 9">
                <a:extLst>
                  <a:ext uri="{FF2B5EF4-FFF2-40B4-BE49-F238E27FC236}">
                    <a16:creationId xmlns:a16="http://schemas.microsoft.com/office/drawing/2014/main" id="{41A593DC-DE90-4606-8726-7A170DD04AE4}"/>
                  </a:ext>
                </a:extLst>
              </p:cNvPr>
              <p:cNvPicPr/>
              <p:nvPr/>
            </p:nvPicPr>
            <p:blipFill>
              <a:blip r:embed="rId8"/>
              <a:stretch>
                <a:fillRect/>
              </a:stretch>
            </p:blipFill>
            <p:spPr>
              <a:xfrm>
                <a:off x="4048080" y="3056340"/>
                <a:ext cx="18504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A9671B27-C81E-4804-9D78-E92399315738}"/>
                  </a:ext>
                </a:extLst>
              </p14:cNvPr>
              <p14:cNvContentPartPr/>
              <p14:nvPr/>
            </p14:nvContentPartPr>
            <p14:xfrm>
              <a:off x="4472520" y="2966700"/>
              <a:ext cx="136800" cy="28080"/>
            </p14:xfrm>
          </p:contentPart>
        </mc:Choice>
        <mc:Fallback xmlns="">
          <p:pic>
            <p:nvPicPr>
              <p:cNvPr id="11" name="Ink 10">
                <a:extLst>
                  <a:ext uri="{FF2B5EF4-FFF2-40B4-BE49-F238E27FC236}">
                    <a16:creationId xmlns:a16="http://schemas.microsoft.com/office/drawing/2014/main" id="{A9671B27-C81E-4804-9D78-E92399315738}"/>
                  </a:ext>
                </a:extLst>
              </p:cNvPr>
              <p:cNvPicPr/>
              <p:nvPr/>
            </p:nvPicPr>
            <p:blipFill>
              <a:blip r:embed="rId10"/>
              <a:stretch>
                <a:fillRect/>
              </a:stretch>
            </p:blipFill>
            <p:spPr>
              <a:xfrm>
                <a:off x="4436520" y="2930700"/>
                <a:ext cx="20844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3D121FB3-DE16-4D0A-BDFB-008FE7E9B1B0}"/>
                  </a:ext>
                </a:extLst>
              </p14:cNvPr>
              <p14:cNvContentPartPr/>
              <p14:nvPr/>
            </p14:nvContentPartPr>
            <p14:xfrm>
              <a:off x="4945200" y="2793540"/>
              <a:ext cx="36000" cy="25920"/>
            </p14:xfrm>
          </p:contentPart>
        </mc:Choice>
        <mc:Fallback xmlns="">
          <p:pic>
            <p:nvPicPr>
              <p:cNvPr id="12" name="Ink 11">
                <a:extLst>
                  <a:ext uri="{FF2B5EF4-FFF2-40B4-BE49-F238E27FC236}">
                    <a16:creationId xmlns:a16="http://schemas.microsoft.com/office/drawing/2014/main" id="{3D121FB3-DE16-4D0A-BDFB-008FE7E9B1B0}"/>
                  </a:ext>
                </a:extLst>
              </p:cNvPr>
              <p:cNvPicPr/>
              <p:nvPr/>
            </p:nvPicPr>
            <p:blipFill>
              <a:blip r:embed="rId12"/>
              <a:stretch>
                <a:fillRect/>
              </a:stretch>
            </p:blipFill>
            <p:spPr>
              <a:xfrm>
                <a:off x="4909200" y="2757540"/>
                <a:ext cx="107640" cy="97560"/>
              </a:xfrm>
              <a:prstGeom prst="rect">
                <a:avLst/>
              </a:prstGeom>
            </p:spPr>
          </p:pic>
        </mc:Fallback>
      </mc:AlternateContent>
      <p:grpSp>
        <p:nvGrpSpPr>
          <p:cNvPr id="25" name="Group 24">
            <a:extLst>
              <a:ext uri="{FF2B5EF4-FFF2-40B4-BE49-F238E27FC236}">
                <a16:creationId xmlns:a16="http://schemas.microsoft.com/office/drawing/2014/main" id="{94A05C1B-9E98-4B53-8863-18D9B85714DB}"/>
              </a:ext>
            </a:extLst>
          </p:cNvPr>
          <p:cNvGrpSpPr/>
          <p:nvPr/>
        </p:nvGrpSpPr>
        <p:grpSpPr>
          <a:xfrm>
            <a:off x="4347600" y="2416620"/>
            <a:ext cx="696960" cy="151200"/>
            <a:chOff x="4347600" y="2416620"/>
            <a:chExt cx="696960" cy="151200"/>
          </a:xfrm>
        </p:grpSpPr>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2D52433F-3895-48A5-84F4-BFEFDD366EAA}"/>
                    </a:ext>
                  </a:extLst>
                </p14:cNvPr>
                <p14:cNvContentPartPr/>
                <p14:nvPr/>
              </p14:nvContentPartPr>
              <p14:xfrm>
                <a:off x="4831440" y="2498340"/>
                <a:ext cx="213120" cy="69480"/>
              </p14:xfrm>
            </p:contentPart>
          </mc:Choice>
          <mc:Fallback xmlns="">
            <p:pic>
              <p:nvPicPr>
                <p:cNvPr id="14" name="Ink 13">
                  <a:extLst>
                    <a:ext uri="{FF2B5EF4-FFF2-40B4-BE49-F238E27FC236}">
                      <a16:creationId xmlns:a16="http://schemas.microsoft.com/office/drawing/2014/main" id="{2D52433F-3895-48A5-84F4-BFEFDD366EAA}"/>
                    </a:ext>
                  </a:extLst>
                </p:cNvPr>
                <p:cNvPicPr/>
                <p:nvPr/>
              </p:nvPicPr>
              <p:blipFill>
                <a:blip r:embed="rId14"/>
                <a:stretch>
                  <a:fillRect/>
                </a:stretch>
              </p:blipFill>
              <p:spPr>
                <a:xfrm>
                  <a:off x="4795440" y="2462700"/>
                  <a:ext cx="284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CC3D8828-B864-4E50-9756-F3D48CF560F5}"/>
                    </a:ext>
                  </a:extLst>
                </p14:cNvPr>
                <p14:cNvContentPartPr/>
                <p14:nvPr/>
              </p14:nvContentPartPr>
              <p14:xfrm>
                <a:off x="4347600" y="2416620"/>
                <a:ext cx="254880" cy="67320"/>
              </p14:xfrm>
            </p:contentPart>
          </mc:Choice>
          <mc:Fallback xmlns="">
            <p:pic>
              <p:nvPicPr>
                <p:cNvPr id="15" name="Ink 14">
                  <a:extLst>
                    <a:ext uri="{FF2B5EF4-FFF2-40B4-BE49-F238E27FC236}">
                      <a16:creationId xmlns:a16="http://schemas.microsoft.com/office/drawing/2014/main" id="{CC3D8828-B864-4E50-9756-F3D48CF560F5}"/>
                    </a:ext>
                  </a:extLst>
                </p:cNvPr>
                <p:cNvPicPr/>
                <p:nvPr/>
              </p:nvPicPr>
              <p:blipFill>
                <a:blip r:embed="rId16"/>
                <a:stretch>
                  <a:fillRect/>
                </a:stretch>
              </p:blipFill>
              <p:spPr>
                <a:xfrm>
                  <a:off x="4311960" y="2380980"/>
                  <a:ext cx="326520" cy="138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9E1DB652-A9D7-4917-A1FE-03FEDC5C6C59}"/>
                  </a:ext>
                </a:extLst>
              </p14:cNvPr>
              <p14:cNvContentPartPr/>
              <p14:nvPr/>
            </p14:nvContentPartPr>
            <p14:xfrm>
              <a:off x="3761160" y="2326260"/>
              <a:ext cx="262440" cy="51120"/>
            </p14:xfrm>
          </p:contentPart>
        </mc:Choice>
        <mc:Fallback xmlns="">
          <p:pic>
            <p:nvPicPr>
              <p:cNvPr id="16" name="Ink 15">
                <a:extLst>
                  <a:ext uri="{FF2B5EF4-FFF2-40B4-BE49-F238E27FC236}">
                    <a16:creationId xmlns:a16="http://schemas.microsoft.com/office/drawing/2014/main" id="{9E1DB652-A9D7-4917-A1FE-03FEDC5C6C59}"/>
                  </a:ext>
                </a:extLst>
              </p:cNvPr>
              <p:cNvPicPr/>
              <p:nvPr/>
            </p:nvPicPr>
            <p:blipFill>
              <a:blip r:embed="rId18"/>
              <a:stretch>
                <a:fillRect/>
              </a:stretch>
            </p:blipFill>
            <p:spPr>
              <a:xfrm>
                <a:off x="3725160" y="2290260"/>
                <a:ext cx="3340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7B9214D8-61FE-48B6-8801-F82A082E9996}"/>
                  </a:ext>
                </a:extLst>
              </p14:cNvPr>
              <p14:cNvContentPartPr/>
              <p14:nvPr/>
            </p14:nvContentPartPr>
            <p14:xfrm>
              <a:off x="3253200" y="2210700"/>
              <a:ext cx="176040" cy="82800"/>
            </p14:xfrm>
          </p:contentPart>
        </mc:Choice>
        <mc:Fallback xmlns="">
          <p:pic>
            <p:nvPicPr>
              <p:cNvPr id="17" name="Ink 16">
                <a:extLst>
                  <a:ext uri="{FF2B5EF4-FFF2-40B4-BE49-F238E27FC236}">
                    <a16:creationId xmlns:a16="http://schemas.microsoft.com/office/drawing/2014/main" id="{7B9214D8-61FE-48B6-8801-F82A082E9996}"/>
                  </a:ext>
                </a:extLst>
              </p:cNvPr>
              <p:cNvPicPr/>
              <p:nvPr/>
            </p:nvPicPr>
            <p:blipFill>
              <a:blip r:embed="rId20"/>
              <a:stretch>
                <a:fillRect/>
              </a:stretch>
            </p:blipFill>
            <p:spPr>
              <a:xfrm>
                <a:off x="3217200" y="2175060"/>
                <a:ext cx="2476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Ink 17">
                <a:extLst>
                  <a:ext uri="{FF2B5EF4-FFF2-40B4-BE49-F238E27FC236}">
                    <a16:creationId xmlns:a16="http://schemas.microsoft.com/office/drawing/2014/main" id="{902DD18D-BAC3-4C46-A5E0-F3B79F266468}"/>
                  </a:ext>
                </a:extLst>
              </p14:cNvPr>
              <p14:cNvContentPartPr/>
              <p14:nvPr/>
            </p14:nvContentPartPr>
            <p14:xfrm>
              <a:off x="3154920" y="1915500"/>
              <a:ext cx="14760" cy="141840"/>
            </p14:xfrm>
          </p:contentPart>
        </mc:Choice>
        <mc:Fallback xmlns="">
          <p:pic>
            <p:nvPicPr>
              <p:cNvPr id="18" name="Ink 17">
                <a:extLst>
                  <a:ext uri="{FF2B5EF4-FFF2-40B4-BE49-F238E27FC236}">
                    <a16:creationId xmlns:a16="http://schemas.microsoft.com/office/drawing/2014/main" id="{902DD18D-BAC3-4C46-A5E0-F3B79F266468}"/>
                  </a:ext>
                </a:extLst>
              </p:cNvPr>
              <p:cNvPicPr/>
              <p:nvPr/>
            </p:nvPicPr>
            <p:blipFill>
              <a:blip r:embed="rId22"/>
              <a:stretch>
                <a:fillRect/>
              </a:stretch>
            </p:blipFill>
            <p:spPr>
              <a:xfrm>
                <a:off x="3119280" y="1879860"/>
                <a:ext cx="864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Ink 18">
                <a:extLst>
                  <a:ext uri="{FF2B5EF4-FFF2-40B4-BE49-F238E27FC236}">
                    <a16:creationId xmlns:a16="http://schemas.microsoft.com/office/drawing/2014/main" id="{8B9155BE-20BE-4499-885F-D447926E04F7}"/>
                  </a:ext>
                </a:extLst>
              </p14:cNvPr>
              <p14:cNvContentPartPr/>
              <p14:nvPr/>
            </p14:nvContentPartPr>
            <p14:xfrm>
              <a:off x="3177240" y="1473420"/>
              <a:ext cx="109800" cy="164880"/>
            </p14:xfrm>
          </p:contentPart>
        </mc:Choice>
        <mc:Fallback xmlns="">
          <p:pic>
            <p:nvPicPr>
              <p:cNvPr id="19" name="Ink 18">
                <a:extLst>
                  <a:ext uri="{FF2B5EF4-FFF2-40B4-BE49-F238E27FC236}">
                    <a16:creationId xmlns:a16="http://schemas.microsoft.com/office/drawing/2014/main" id="{8B9155BE-20BE-4499-885F-D447926E04F7}"/>
                  </a:ext>
                </a:extLst>
              </p:cNvPr>
              <p:cNvPicPr/>
              <p:nvPr/>
            </p:nvPicPr>
            <p:blipFill>
              <a:blip r:embed="rId24"/>
              <a:stretch>
                <a:fillRect/>
              </a:stretch>
            </p:blipFill>
            <p:spPr>
              <a:xfrm>
                <a:off x="3141600" y="1437780"/>
                <a:ext cx="18144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Ink 19">
                <a:extLst>
                  <a:ext uri="{FF2B5EF4-FFF2-40B4-BE49-F238E27FC236}">
                    <a16:creationId xmlns:a16="http://schemas.microsoft.com/office/drawing/2014/main" id="{3FDF5AA1-767C-4A33-B27E-0442ABC5C2C4}"/>
                  </a:ext>
                </a:extLst>
              </p14:cNvPr>
              <p14:cNvContentPartPr/>
              <p14:nvPr/>
            </p14:nvContentPartPr>
            <p14:xfrm>
              <a:off x="3642000" y="1203780"/>
              <a:ext cx="244440" cy="46080"/>
            </p14:xfrm>
          </p:contentPart>
        </mc:Choice>
        <mc:Fallback xmlns="">
          <p:pic>
            <p:nvPicPr>
              <p:cNvPr id="20" name="Ink 19">
                <a:extLst>
                  <a:ext uri="{FF2B5EF4-FFF2-40B4-BE49-F238E27FC236}">
                    <a16:creationId xmlns:a16="http://schemas.microsoft.com/office/drawing/2014/main" id="{3FDF5AA1-767C-4A33-B27E-0442ABC5C2C4}"/>
                  </a:ext>
                </a:extLst>
              </p:cNvPr>
              <p:cNvPicPr/>
              <p:nvPr/>
            </p:nvPicPr>
            <p:blipFill>
              <a:blip r:embed="rId26"/>
              <a:stretch>
                <a:fillRect/>
              </a:stretch>
            </p:blipFill>
            <p:spPr>
              <a:xfrm>
                <a:off x="3606360" y="1167780"/>
                <a:ext cx="31608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Ink 20">
                <a:extLst>
                  <a:ext uri="{FF2B5EF4-FFF2-40B4-BE49-F238E27FC236}">
                    <a16:creationId xmlns:a16="http://schemas.microsoft.com/office/drawing/2014/main" id="{76A6FC90-05A1-4CFF-A0FD-372F6C788AC2}"/>
                  </a:ext>
                </a:extLst>
              </p14:cNvPr>
              <p14:cNvContentPartPr/>
              <p14:nvPr/>
            </p14:nvContentPartPr>
            <p14:xfrm>
              <a:off x="4160040" y="1099740"/>
              <a:ext cx="183600" cy="50760"/>
            </p14:xfrm>
          </p:contentPart>
        </mc:Choice>
        <mc:Fallback xmlns="">
          <p:pic>
            <p:nvPicPr>
              <p:cNvPr id="21" name="Ink 20">
                <a:extLst>
                  <a:ext uri="{FF2B5EF4-FFF2-40B4-BE49-F238E27FC236}">
                    <a16:creationId xmlns:a16="http://schemas.microsoft.com/office/drawing/2014/main" id="{76A6FC90-05A1-4CFF-A0FD-372F6C788AC2}"/>
                  </a:ext>
                </a:extLst>
              </p:cNvPr>
              <p:cNvPicPr/>
              <p:nvPr/>
            </p:nvPicPr>
            <p:blipFill>
              <a:blip r:embed="rId28"/>
              <a:stretch>
                <a:fillRect/>
              </a:stretch>
            </p:blipFill>
            <p:spPr>
              <a:xfrm>
                <a:off x="4124400" y="1063740"/>
                <a:ext cx="2552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Ink 21">
                <a:extLst>
                  <a:ext uri="{FF2B5EF4-FFF2-40B4-BE49-F238E27FC236}">
                    <a16:creationId xmlns:a16="http://schemas.microsoft.com/office/drawing/2014/main" id="{CBCBECCE-EA4D-46D6-A092-92E7E14A12C2}"/>
                  </a:ext>
                </a:extLst>
              </p14:cNvPr>
              <p14:cNvContentPartPr/>
              <p14:nvPr/>
            </p14:nvContentPartPr>
            <p14:xfrm>
              <a:off x="4777440" y="1017660"/>
              <a:ext cx="321480" cy="33840"/>
            </p14:xfrm>
          </p:contentPart>
        </mc:Choice>
        <mc:Fallback xmlns="">
          <p:pic>
            <p:nvPicPr>
              <p:cNvPr id="22" name="Ink 21">
                <a:extLst>
                  <a:ext uri="{FF2B5EF4-FFF2-40B4-BE49-F238E27FC236}">
                    <a16:creationId xmlns:a16="http://schemas.microsoft.com/office/drawing/2014/main" id="{CBCBECCE-EA4D-46D6-A092-92E7E14A12C2}"/>
                  </a:ext>
                </a:extLst>
              </p:cNvPr>
              <p:cNvPicPr/>
              <p:nvPr/>
            </p:nvPicPr>
            <p:blipFill>
              <a:blip r:embed="rId30"/>
              <a:stretch>
                <a:fillRect/>
              </a:stretch>
            </p:blipFill>
            <p:spPr>
              <a:xfrm>
                <a:off x="4741800" y="982020"/>
                <a:ext cx="3931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Ink 22">
                <a:extLst>
                  <a:ext uri="{FF2B5EF4-FFF2-40B4-BE49-F238E27FC236}">
                    <a16:creationId xmlns:a16="http://schemas.microsoft.com/office/drawing/2014/main" id="{894C3727-20DC-42AB-BD73-85988B1930BE}"/>
                  </a:ext>
                </a:extLst>
              </p14:cNvPr>
              <p14:cNvContentPartPr/>
              <p14:nvPr/>
            </p14:nvContentPartPr>
            <p14:xfrm>
              <a:off x="5402040" y="956820"/>
              <a:ext cx="277920" cy="41760"/>
            </p14:xfrm>
          </p:contentPart>
        </mc:Choice>
        <mc:Fallback xmlns="">
          <p:pic>
            <p:nvPicPr>
              <p:cNvPr id="23" name="Ink 22">
                <a:extLst>
                  <a:ext uri="{FF2B5EF4-FFF2-40B4-BE49-F238E27FC236}">
                    <a16:creationId xmlns:a16="http://schemas.microsoft.com/office/drawing/2014/main" id="{894C3727-20DC-42AB-BD73-85988B1930BE}"/>
                  </a:ext>
                </a:extLst>
              </p:cNvPr>
              <p:cNvPicPr/>
              <p:nvPr/>
            </p:nvPicPr>
            <p:blipFill>
              <a:blip r:embed="rId32"/>
              <a:stretch>
                <a:fillRect/>
              </a:stretch>
            </p:blipFill>
            <p:spPr>
              <a:xfrm>
                <a:off x="5366400" y="921180"/>
                <a:ext cx="3495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Ink 23">
                <a:extLst>
                  <a:ext uri="{FF2B5EF4-FFF2-40B4-BE49-F238E27FC236}">
                    <a16:creationId xmlns:a16="http://schemas.microsoft.com/office/drawing/2014/main" id="{EC47073A-4040-4BB1-9C63-CB19E06DC7D3}"/>
                  </a:ext>
                </a:extLst>
              </p14:cNvPr>
              <p14:cNvContentPartPr/>
              <p14:nvPr/>
            </p14:nvContentPartPr>
            <p14:xfrm>
              <a:off x="6202320" y="937020"/>
              <a:ext cx="294480" cy="360"/>
            </p14:xfrm>
          </p:contentPart>
        </mc:Choice>
        <mc:Fallback xmlns="">
          <p:pic>
            <p:nvPicPr>
              <p:cNvPr id="24" name="Ink 23">
                <a:extLst>
                  <a:ext uri="{FF2B5EF4-FFF2-40B4-BE49-F238E27FC236}">
                    <a16:creationId xmlns:a16="http://schemas.microsoft.com/office/drawing/2014/main" id="{EC47073A-4040-4BB1-9C63-CB19E06DC7D3}"/>
                  </a:ext>
                </a:extLst>
              </p:cNvPr>
              <p:cNvPicPr/>
              <p:nvPr/>
            </p:nvPicPr>
            <p:blipFill>
              <a:blip r:embed="rId34"/>
              <a:stretch>
                <a:fillRect/>
              </a:stretch>
            </p:blipFill>
            <p:spPr>
              <a:xfrm>
                <a:off x="6166320" y="901380"/>
                <a:ext cx="366120" cy="72000"/>
              </a:xfrm>
              <a:prstGeom prst="rect">
                <a:avLst/>
              </a:prstGeom>
            </p:spPr>
          </p:pic>
        </mc:Fallback>
      </mc:AlternateContent>
      <p:grpSp>
        <p:nvGrpSpPr>
          <p:cNvPr id="28" name="Group 27">
            <a:extLst>
              <a:ext uri="{FF2B5EF4-FFF2-40B4-BE49-F238E27FC236}">
                <a16:creationId xmlns:a16="http://schemas.microsoft.com/office/drawing/2014/main" id="{2B05E0E5-D545-4A4D-A6D1-813DF3EDA6FD}"/>
              </a:ext>
            </a:extLst>
          </p:cNvPr>
          <p:cNvGrpSpPr/>
          <p:nvPr/>
        </p:nvGrpSpPr>
        <p:grpSpPr>
          <a:xfrm>
            <a:off x="6781560" y="937020"/>
            <a:ext cx="522720" cy="57240"/>
            <a:chOff x="6781560" y="937020"/>
            <a:chExt cx="522720" cy="57240"/>
          </a:xfrm>
        </p:grpSpPr>
        <mc:AlternateContent xmlns:mc="http://schemas.openxmlformats.org/markup-compatibility/2006" xmlns:p14="http://schemas.microsoft.com/office/powerpoint/2010/main">
          <mc:Choice Requires="p14">
            <p:contentPart p14:bwMode="auto" r:id="rId35">
              <p14:nvContentPartPr>
                <p14:cNvPr id="26" name="Ink 25">
                  <a:extLst>
                    <a:ext uri="{FF2B5EF4-FFF2-40B4-BE49-F238E27FC236}">
                      <a16:creationId xmlns:a16="http://schemas.microsoft.com/office/drawing/2014/main" id="{92C320D8-1E5D-4EA4-A1BE-BF33C16E3FEB}"/>
                    </a:ext>
                  </a:extLst>
                </p14:cNvPr>
                <p14:cNvContentPartPr/>
                <p14:nvPr/>
              </p14:nvContentPartPr>
              <p14:xfrm>
                <a:off x="6781560" y="937020"/>
                <a:ext cx="255960" cy="7920"/>
              </p14:xfrm>
            </p:contentPart>
          </mc:Choice>
          <mc:Fallback xmlns="">
            <p:pic>
              <p:nvPicPr>
                <p:cNvPr id="26" name="Ink 25">
                  <a:extLst>
                    <a:ext uri="{FF2B5EF4-FFF2-40B4-BE49-F238E27FC236}">
                      <a16:creationId xmlns:a16="http://schemas.microsoft.com/office/drawing/2014/main" id="{92C320D8-1E5D-4EA4-A1BE-BF33C16E3FEB}"/>
                    </a:ext>
                  </a:extLst>
                </p:cNvPr>
                <p:cNvPicPr/>
                <p:nvPr/>
              </p:nvPicPr>
              <p:blipFill>
                <a:blip r:embed="rId36"/>
                <a:stretch>
                  <a:fillRect/>
                </a:stretch>
              </p:blipFill>
              <p:spPr>
                <a:xfrm>
                  <a:off x="6745560" y="901380"/>
                  <a:ext cx="32760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Ink 26">
                  <a:extLst>
                    <a:ext uri="{FF2B5EF4-FFF2-40B4-BE49-F238E27FC236}">
                      <a16:creationId xmlns:a16="http://schemas.microsoft.com/office/drawing/2014/main" id="{ED7DF02A-58F0-4C32-9274-B66727495611}"/>
                    </a:ext>
                  </a:extLst>
                </p14:cNvPr>
                <p14:cNvContentPartPr/>
                <p14:nvPr/>
              </p14:nvContentPartPr>
              <p14:xfrm>
                <a:off x="7192680" y="967260"/>
                <a:ext cx="111600" cy="27000"/>
              </p14:xfrm>
            </p:contentPart>
          </mc:Choice>
          <mc:Fallback xmlns="">
            <p:pic>
              <p:nvPicPr>
                <p:cNvPr id="27" name="Ink 26">
                  <a:extLst>
                    <a:ext uri="{FF2B5EF4-FFF2-40B4-BE49-F238E27FC236}">
                      <a16:creationId xmlns:a16="http://schemas.microsoft.com/office/drawing/2014/main" id="{ED7DF02A-58F0-4C32-9274-B66727495611}"/>
                    </a:ext>
                  </a:extLst>
                </p:cNvPr>
                <p:cNvPicPr/>
                <p:nvPr/>
              </p:nvPicPr>
              <p:blipFill>
                <a:blip r:embed="rId38"/>
                <a:stretch>
                  <a:fillRect/>
                </a:stretch>
              </p:blipFill>
              <p:spPr>
                <a:xfrm>
                  <a:off x="7157040" y="931620"/>
                  <a:ext cx="183240" cy="9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29" name="Ink 28">
                <a:extLst>
                  <a:ext uri="{FF2B5EF4-FFF2-40B4-BE49-F238E27FC236}">
                    <a16:creationId xmlns:a16="http://schemas.microsoft.com/office/drawing/2014/main" id="{29FA1F86-537C-4CFC-8283-2FAC99EFBD5A}"/>
                  </a:ext>
                </a:extLst>
              </p14:cNvPr>
              <p14:cNvContentPartPr/>
              <p14:nvPr/>
            </p14:nvContentPartPr>
            <p14:xfrm>
              <a:off x="7680480" y="1150140"/>
              <a:ext cx="136440" cy="114840"/>
            </p14:xfrm>
          </p:contentPart>
        </mc:Choice>
        <mc:Fallback xmlns="">
          <p:pic>
            <p:nvPicPr>
              <p:cNvPr id="29" name="Ink 28">
                <a:extLst>
                  <a:ext uri="{FF2B5EF4-FFF2-40B4-BE49-F238E27FC236}">
                    <a16:creationId xmlns:a16="http://schemas.microsoft.com/office/drawing/2014/main" id="{29FA1F86-537C-4CFC-8283-2FAC99EFBD5A}"/>
                  </a:ext>
                </a:extLst>
              </p:cNvPr>
              <p:cNvPicPr/>
              <p:nvPr/>
            </p:nvPicPr>
            <p:blipFill>
              <a:blip r:embed="rId40"/>
              <a:stretch>
                <a:fillRect/>
              </a:stretch>
            </p:blipFill>
            <p:spPr>
              <a:xfrm>
                <a:off x="7644840" y="1114140"/>
                <a:ext cx="2080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Ink 29">
                <a:extLst>
                  <a:ext uri="{FF2B5EF4-FFF2-40B4-BE49-F238E27FC236}">
                    <a16:creationId xmlns:a16="http://schemas.microsoft.com/office/drawing/2014/main" id="{E45CCC3D-D852-4CA8-A61B-447C84E58C89}"/>
                  </a:ext>
                </a:extLst>
              </p14:cNvPr>
              <p14:cNvContentPartPr/>
              <p14:nvPr/>
            </p14:nvContentPartPr>
            <p14:xfrm>
              <a:off x="8061360" y="1394220"/>
              <a:ext cx="236880" cy="164880"/>
            </p14:xfrm>
          </p:contentPart>
        </mc:Choice>
        <mc:Fallback xmlns="">
          <p:pic>
            <p:nvPicPr>
              <p:cNvPr id="30" name="Ink 29">
                <a:extLst>
                  <a:ext uri="{FF2B5EF4-FFF2-40B4-BE49-F238E27FC236}">
                    <a16:creationId xmlns:a16="http://schemas.microsoft.com/office/drawing/2014/main" id="{E45CCC3D-D852-4CA8-A61B-447C84E58C89}"/>
                  </a:ext>
                </a:extLst>
              </p:cNvPr>
              <p:cNvPicPr/>
              <p:nvPr/>
            </p:nvPicPr>
            <p:blipFill>
              <a:blip r:embed="rId42"/>
              <a:stretch>
                <a:fillRect/>
              </a:stretch>
            </p:blipFill>
            <p:spPr>
              <a:xfrm>
                <a:off x="8025720" y="1358580"/>
                <a:ext cx="3085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Ink 30">
                <a:extLst>
                  <a:ext uri="{FF2B5EF4-FFF2-40B4-BE49-F238E27FC236}">
                    <a16:creationId xmlns:a16="http://schemas.microsoft.com/office/drawing/2014/main" id="{8799E747-37C9-46CF-94B8-E45C323039EE}"/>
                  </a:ext>
                </a:extLst>
              </p14:cNvPr>
              <p14:cNvContentPartPr/>
              <p14:nvPr/>
            </p14:nvContentPartPr>
            <p14:xfrm>
              <a:off x="8678760" y="1927740"/>
              <a:ext cx="117000" cy="140040"/>
            </p14:xfrm>
          </p:contentPart>
        </mc:Choice>
        <mc:Fallback xmlns="">
          <p:pic>
            <p:nvPicPr>
              <p:cNvPr id="31" name="Ink 30">
                <a:extLst>
                  <a:ext uri="{FF2B5EF4-FFF2-40B4-BE49-F238E27FC236}">
                    <a16:creationId xmlns:a16="http://schemas.microsoft.com/office/drawing/2014/main" id="{8799E747-37C9-46CF-94B8-E45C323039EE}"/>
                  </a:ext>
                </a:extLst>
              </p:cNvPr>
              <p:cNvPicPr/>
              <p:nvPr/>
            </p:nvPicPr>
            <p:blipFill>
              <a:blip r:embed="rId44"/>
              <a:stretch>
                <a:fillRect/>
              </a:stretch>
            </p:blipFill>
            <p:spPr>
              <a:xfrm>
                <a:off x="8643120" y="1892100"/>
                <a:ext cx="188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Ink 31">
                <a:extLst>
                  <a:ext uri="{FF2B5EF4-FFF2-40B4-BE49-F238E27FC236}">
                    <a16:creationId xmlns:a16="http://schemas.microsoft.com/office/drawing/2014/main" id="{D62AE933-5B60-4A2C-B9F4-4EBFB42EFCC9}"/>
                  </a:ext>
                </a:extLst>
              </p14:cNvPr>
              <p14:cNvContentPartPr/>
              <p14:nvPr/>
            </p14:nvContentPartPr>
            <p14:xfrm>
              <a:off x="8968200" y="2316180"/>
              <a:ext cx="136080" cy="214920"/>
            </p14:xfrm>
          </p:contentPart>
        </mc:Choice>
        <mc:Fallback xmlns="">
          <p:pic>
            <p:nvPicPr>
              <p:cNvPr id="32" name="Ink 31">
                <a:extLst>
                  <a:ext uri="{FF2B5EF4-FFF2-40B4-BE49-F238E27FC236}">
                    <a16:creationId xmlns:a16="http://schemas.microsoft.com/office/drawing/2014/main" id="{D62AE933-5B60-4A2C-B9F4-4EBFB42EFCC9}"/>
                  </a:ext>
                </a:extLst>
              </p:cNvPr>
              <p:cNvPicPr/>
              <p:nvPr/>
            </p:nvPicPr>
            <p:blipFill>
              <a:blip r:embed="rId46"/>
              <a:stretch>
                <a:fillRect/>
              </a:stretch>
            </p:blipFill>
            <p:spPr>
              <a:xfrm>
                <a:off x="8932560" y="2280180"/>
                <a:ext cx="20772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Ink 32">
                <a:extLst>
                  <a:ext uri="{FF2B5EF4-FFF2-40B4-BE49-F238E27FC236}">
                    <a16:creationId xmlns:a16="http://schemas.microsoft.com/office/drawing/2014/main" id="{0E34FC81-46D8-40AE-B222-7F45918CC811}"/>
                  </a:ext>
                </a:extLst>
              </p14:cNvPr>
              <p14:cNvContentPartPr/>
              <p14:nvPr/>
            </p14:nvContentPartPr>
            <p14:xfrm>
              <a:off x="9265560" y="2826660"/>
              <a:ext cx="69480" cy="232560"/>
            </p14:xfrm>
          </p:contentPart>
        </mc:Choice>
        <mc:Fallback xmlns="">
          <p:pic>
            <p:nvPicPr>
              <p:cNvPr id="33" name="Ink 32">
                <a:extLst>
                  <a:ext uri="{FF2B5EF4-FFF2-40B4-BE49-F238E27FC236}">
                    <a16:creationId xmlns:a16="http://schemas.microsoft.com/office/drawing/2014/main" id="{0E34FC81-46D8-40AE-B222-7F45918CC811}"/>
                  </a:ext>
                </a:extLst>
              </p:cNvPr>
              <p:cNvPicPr/>
              <p:nvPr/>
            </p:nvPicPr>
            <p:blipFill>
              <a:blip r:embed="rId48"/>
              <a:stretch>
                <a:fillRect/>
              </a:stretch>
            </p:blipFill>
            <p:spPr>
              <a:xfrm>
                <a:off x="9229560" y="2791020"/>
                <a:ext cx="14112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Ink 33">
                <a:extLst>
                  <a:ext uri="{FF2B5EF4-FFF2-40B4-BE49-F238E27FC236}">
                    <a16:creationId xmlns:a16="http://schemas.microsoft.com/office/drawing/2014/main" id="{45C33901-15D4-4872-B5EB-19C7EE90076A}"/>
                  </a:ext>
                </a:extLst>
              </p14:cNvPr>
              <p14:cNvContentPartPr/>
              <p14:nvPr/>
            </p14:nvContentPartPr>
            <p14:xfrm>
              <a:off x="9364920" y="3314460"/>
              <a:ext cx="18720" cy="172800"/>
            </p14:xfrm>
          </p:contentPart>
        </mc:Choice>
        <mc:Fallback xmlns="">
          <p:pic>
            <p:nvPicPr>
              <p:cNvPr id="34" name="Ink 33">
                <a:extLst>
                  <a:ext uri="{FF2B5EF4-FFF2-40B4-BE49-F238E27FC236}">
                    <a16:creationId xmlns:a16="http://schemas.microsoft.com/office/drawing/2014/main" id="{45C33901-15D4-4872-B5EB-19C7EE90076A}"/>
                  </a:ext>
                </a:extLst>
              </p:cNvPr>
              <p:cNvPicPr/>
              <p:nvPr/>
            </p:nvPicPr>
            <p:blipFill>
              <a:blip r:embed="rId50"/>
              <a:stretch>
                <a:fillRect/>
              </a:stretch>
            </p:blipFill>
            <p:spPr>
              <a:xfrm>
                <a:off x="9328920" y="3278820"/>
                <a:ext cx="903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Ink 34">
                <a:extLst>
                  <a:ext uri="{FF2B5EF4-FFF2-40B4-BE49-F238E27FC236}">
                    <a16:creationId xmlns:a16="http://schemas.microsoft.com/office/drawing/2014/main" id="{09362C8A-0A5D-4017-A4A1-31F5D00BBFE9}"/>
                  </a:ext>
                </a:extLst>
              </p14:cNvPr>
              <p14:cNvContentPartPr/>
              <p14:nvPr/>
            </p14:nvContentPartPr>
            <p14:xfrm>
              <a:off x="9427200" y="3787140"/>
              <a:ext cx="14040" cy="109440"/>
            </p14:xfrm>
          </p:contentPart>
        </mc:Choice>
        <mc:Fallback xmlns="">
          <p:pic>
            <p:nvPicPr>
              <p:cNvPr id="35" name="Ink 34">
                <a:extLst>
                  <a:ext uri="{FF2B5EF4-FFF2-40B4-BE49-F238E27FC236}">
                    <a16:creationId xmlns:a16="http://schemas.microsoft.com/office/drawing/2014/main" id="{09362C8A-0A5D-4017-A4A1-31F5D00BBFE9}"/>
                  </a:ext>
                </a:extLst>
              </p:cNvPr>
              <p:cNvPicPr/>
              <p:nvPr/>
            </p:nvPicPr>
            <p:blipFill>
              <a:blip r:embed="rId52"/>
              <a:stretch>
                <a:fillRect/>
              </a:stretch>
            </p:blipFill>
            <p:spPr>
              <a:xfrm>
                <a:off x="9391200" y="3751500"/>
                <a:ext cx="85680" cy="181080"/>
              </a:xfrm>
              <a:prstGeom prst="rect">
                <a:avLst/>
              </a:prstGeom>
            </p:spPr>
          </p:pic>
        </mc:Fallback>
      </mc:AlternateContent>
    </p:spTree>
    <p:extLst>
      <p:ext uri="{BB962C8B-B14F-4D97-AF65-F5344CB8AC3E}">
        <p14:creationId xmlns:p14="http://schemas.microsoft.com/office/powerpoint/2010/main" val="4165488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D8D22-2E12-43D8-8FEA-012D952093BE}"/>
              </a:ext>
            </a:extLst>
          </p:cNvPr>
          <p:cNvSpPr>
            <a:spLocks noGrp="1"/>
          </p:cNvSpPr>
          <p:nvPr>
            <p:ph type="title"/>
          </p:nvPr>
        </p:nvSpPr>
        <p:spPr/>
        <p:txBody>
          <a:bodyPr/>
          <a:lstStyle/>
          <a:p>
            <a:r>
              <a:rPr lang="en-US" dirty="0"/>
              <a:t>Evaluating </a:t>
            </a:r>
            <a:r>
              <a:rPr lang="en-US"/>
              <a:t>selection bias </a:t>
            </a:r>
            <a:endParaRPr lang="en-US" dirty="0"/>
          </a:p>
        </p:txBody>
      </p:sp>
      <p:sp>
        <p:nvSpPr>
          <p:cNvPr id="3" name="Content Placeholder 2">
            <a:extLst>
              <a:ext uri="{FF2B5EF4-FFF2-40B4-BE49-F238E27FC236}">
                <a16:creationId xmlns:a16="http://schemas.microsoft.com/office/drawing/2014/main" id="{978758E0-5217-46FE-8F9D-EC073DDB8AE1}"/>
              </a:ext>
            </a:extLst>
          </p:cNvPr>
          <p:cNvSpPr>
            <a:spLocks noGrp="1"/>
          </p:cNvSpPr>
          <p:nvPr>
            <p:ph idx="1"/>
          </p:nvPr>
        </p:nvSpPr>
        <p:spPr/>
        <p:txBody>
          <a:bodyPr>
            <a:normAutofit lnSpcReduction="10000"/>
          </a:bodyPr>
          <a:lstStyle/>
          <a:p>
            <a:r>
              <a:rPr lang="en-US" dirty="0"/>
              <a:t>Do the authors impose any inclusion or exclusion criteria to their study population? Is there substantial loss to follow-up in the study?</a:t>
            </a:r>
          </a:p>
          <a:p>
            <a:endParaRPr lang="en-US" dirty="0"/>
          </a:p>
          <a:p>
            <a:r>
              <a:rPr lang="en-US" dirty="0"/>
              <a:t>Do they give a good reason why? Did they do anything to account for this?</a:t>
            </a:r>
          </a:p>
          <a:p>
            <a:endParaRPr lang="en-US" dirty="0"/>
          </a:p>
          <a:p>
            <a:r>
              <a:rPr lang="en-US" dirty="0"/>
              <a:t>What effect could this have on the results of the study based on what you know about selection bias? </a:t>
            </a:r>
          </a:p>
          <a:p>
            <a:endParaRPr lang="en-US" dirty="0"/>
          </a:p>
          <a:p>
            <a:r>
              <a:rPr lang="en-US" dirty="0"/>
              <a:t>Draw a DAG </a:t>
            </a:r>
          </a:p>
          <a:p>
            <a:endParaRPr lang="en-US" dirty="0"/>
          </a:p>
        </p:txBody>
      </p:sp>
    </p:spTree>
    <p:extLst>
      <p:ext uri="{BB962C8B-B14F-4D97-AF65-F5344CB8AC3E}">
        <p14:creationId xmlns:p14="http://schemas.microsoft.com/office/powerpoint/2010/main" val="4139593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3CA66CD-B38D-477E-B0BD-B846A2E0480A}"/>
              </a:ext>
            </a:extLst>
          </p:cNvPr>
          <p:cNvPicPr>
            <a:picLocks noChangeAspect="1"/>
          </p:cNvPicPr>
          <p:nvPr/>
        </p:nvPicPr>
        <p:blipFill>
          <a:blip r:embed="rId3"/>
          <a:stretch>
            <a:fillRect/>
          </a:stretch>
        </p:blipFill>
        <p:spPr>
          <a:xfrm>
            <a:off x="669072" y="836133"/>
            <a:ext cx="7092176" cy="2419799"/>
          </a:xfrm>
          <a:prstGeom prst="rect">
            <a:avLst/>
          </a:prstGeom>
        </p:spPr>
      </p:pic>
      <p:pic>
        <p:nvPicPr>
          <p:cNvPr id="6" name="Picture 5">
            <a:extLst>
              <a:ext uri="{FF2B5EF4-FFF2-40B4-BE49-F238E27FC236}">
                <a16:creationId xmlns:a16="http://schemas.microsoft.com/office/drawing/2014/main" id="{5511A3E8-551A-45EE-B4DB-59864EC61C8A}"/>
              </a:ext>
            </a:extLst>
          </p:cNvPr>
          <p:cNvPicPr>
            <a:picLocks noChangeAspect="1"/>
          </p:cNvPicPr>
          <p:nvPr/>
        </p:nvPicPr>
        <p:blipFill>
          <a:blip r:embed="rId4"/>
          <a:stretch>
            <a:fillRect/>
          </a:stretch>
        </p:blipFill>
        <p:spPr>
          <a:xfrm>
            <a:off x="331438" y="3602069"/>
            <a:ext cx="7742359" cy="24197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F960B274-7685-476A-899D-8367DA21F40A}"/>
              </a:ext>
            </a:extLst>
          </p:cNvPr>
          <p:cNvPicPr>
            <a:picLocks noChangeAspect="1"/>
          </p:cNvPicPr>
          <p:nvPr/>
        </p:nvPicPr>
        <p:blipFill>
          <a:blip r:embed="rId5"/>
          <a:stretch>
            <a:fillRect/>
          </a:stretch>
        </p:blipFill>
        <p:spPr>
          <a:xfrm>
            <a:off x="7420131" y="465676"/>
            <a:ext cx="3824016" cy="592664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19312747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65E670B-091D-4E0D-8006-406C74781EB0}"/>
              </a:ext>
            </a:extLst>
          </p:cNvPr>
          <p:cNvSpPr txBox="1"/>
          <p:nvPr/>
        </p:nvSpPr>
        <p:spPr>
          <a:xfrm flipH="1">
            <a:off x="3773024" y="283438"/>
            <a:ext cx="3942081" cy="101566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latin typeface="Garamond" panose="02020404030301010803" pitchFamily="18" charset="0"/>
              </a:rPr>
              <a:t>Structural definition: </a:t>
            </a:r>
            <a:r>
              <a:rPr lang="en-US" sz="1200" dirty="0">
                <a:latin typeface="Garamond" panose="02020404030301010803" pitchFamily="18" charset="0"/>
              </a:rPr>
              <a:t>Bias resulting from conditioning on a common effect (a collider) of two variables, one of which is the exposure or associated with the exposure and the other is either the outcome or associated with the outcome.* (Adapted from  </a:t>
            </a:r>
            <a:r>
              <a:rPr lang="en-US" sz="1200" dirty="0" err="1">
                <a:latin typeface="Garamond" panose="02020404030301010803" pitchFamily="18" charset="0"/>
              </a:rPr>
              <a:t>Hernán</a:t>
            </a:r>
            <a:r>
              <a:rPr lang="en-US" sz="1200" dirty="0">
                <a:latin typeface="Garamond" panose="02020404030301010803" pitchFamily="18" charset="0"/>
              </a:rPr>
              <a:t>, Hernández-Díaz, and Robins 2004). </a:t>
            </a:r>
          </a:p>
        </p:txBody>
      </p:sp>
      <p:sp>
        <p:nvSpPr>
          <p:cNvPr id="5" name="TextBox 4">
            <a:extLst>
              <a:ext uri="{FF2B5EF4-FFF2-40B4-BE49-F238E27FC236}">
                <a16:creationId xmlns:a16="http://schemas.microsoft.com/office/drawing/2014/main" id="{56A06C13-2885-46A7-A3CE-FDFF3FEFFBC2}"/>
              </a:ext>
            </a:extLst>
          </p:cNvPr>
          <p:cNvSpPr txBox="1"/>
          <p:nvPr/>
        </p:nvSpPr>
        <p:spPr>
          <a:xfrm>
            <a:off x="3773023" y="1441523"/>
            <a:ext cx="3942081" cy="830997"/>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b="1" dirty="0">
                <a:latin typeface="Garamond" panose="02020404030301010803" pitchFamily="18" charset="0"/>
              </a:rPr>
              <a:t>General definition: </a:t>
            </a:r>
            <a:r>
              <a:rPr lang="en-US" sz="1200" dirty="0">
                <a:latin typeface="Garamond" panose="02020404030301010803" pitchFamily="18" charset="0"/>
              </a:rPr>
              <a:t>Bias that arises when the parameter of interest in a population differs from the parameter in the subset of individuals from the population that is available for analysis. (</a:t>
            </a:r>
            <a:r>
              <a:rPr lang="en-US" sz="1200" dirty="0" err="1">
                <a:latin typeface="Garamond" panose="02020404030301010803" pitchFamily="18" charset="0"/>
              </a:rPr>
              <a:t>Hernán</a:t>
            </a:r>
            <a:r>
              <a:rPr lang="en-US" sz="1200" dirty="0">
                <a:latin typeface="Garamond" panose="02020404030301010803" pitchFamily="18" charset="0"/>
              </a:rPr>
              <a:t>, 2017)</a:t>
            </a:r>
          </a:p>
        </p:txBody>
      </p:sp>
      <p:sp>
        <p:nvSpPr>
          <p:cNvPr id="6" name="TextBox 5">
            <a:extLst>
              <a:ext uri="{FF2B5EF4-FFF2-40B4-BE49-F238E27FC236}">
                <a16:creationId xmlns:a16="http://schemas.microsoft.com/office/drawing/2014/main" id="{2295DA5F-7F5B-46A4-AF7F-DF093F319604}"/>
              </a:ext>
            </a:extLst>
          </p:cNvPr>
          <p:cNvSpPr txBox="1"/>
          <p:nvPr/>
        </p:nvSpPr>
        <p:spPr>
          <a:xfrm>
            <a:off x="9316925" y="75944"/>
            <a:ext cx="978153" cy="369332"/>
          </a:xfrm>
          <a:prstGeom prst="rect">
            <a:avLst/>
          </a:prstGeom>
          <a:noFill/>
        </p:spPr>
        <p:txBody>
          <a:bodyPr wrap="none" rtlCol="0">
            <a:spAutoFit/>
          </a:bodyPr>
          <a:lstStyle/>
          <a:p>
            <a:r>
              <a:rPr lang="en-US" i="1" dirty="0">
                <a:latin typeface="Garamond" panose="02020404030301010803" pitchFamily="18" charset="0"/>
              </a:rPr>
              <a:t>Examples</a:t>
            </a:r>
          </a:p>
        </p:txBody>
      </p:sp>
      <p:sp>
        <p:nvSpPr>
          <p:cNvPr id="7" name="TextBox 6">
            <a:extLst>
              <a:ext uri="{FF2B5EF4-FFF2-40B4-BE49-F238E27FC236}">
                <a16:creationId xmlns:a16="http://schemas.microsoft.com/office/drawing/2014/main" id="{8B647913-482E-478D-96AE-9348C300E3B0}"/>
              </a:ext>
            </a:extLst>
          </p:cNvPr>
          <p:cNvSpPr txBox="1"/>
          <p:nvPr/>
        </p:nvSpPr>
        <p:spPr>
          <a:xfrm>
            <a:off x="8963977" y="399109"/>
            <a:ext cx="1684051" cy="369332"/>
          </a:xfrm>
          <a:prstGeom prst="rect">
            <a:avLst/>
          </a:prstGeom>
          <a:noFill/>
        </p:spPr>
        <p:txBody>
          <a:bodyPr wrap="none" rtlCol="0">
            <a:spAutoFit/>
          </a:bodyPr>
          <a:lstStyle/>
          <a:p>
            <a:r>
              <a:rPr lang="en-US" i="1" dirty="0">
                <a:latin typeface="Garamond" panose="02020404030301010803" pitchFamily="18" charset="0"/>
              </a:rPr>
              <a:t>Structure  | Study </a:t>
            </a:r>
          </a:p>
        </p:txBody>
      </p:sp>
      <p:pic>
        <p:nvPicPr>
          <p:cNvPr id="8" name="Picture 7">
            <a:extLst>
              <a:ext uri="{FF2B5EF4-FFF2-40B4-BE49-F238E27FC236}">
                <a16:creationId xmlns:a16="http://schemas.microsoft.com/office/drawing/2014/main" id="{1043833E-E496-4D5C-8BB1-E2D45FF967AD}"/>
              </a:ext>
            </a:extLst>
          </p:cNvPr>
          <p:cNvPicPr>
            <a:picLocks noChangeAspect="1"/>
          </p:cNvPicPr>
          <p:nvPr/>
        </p:nvPicPr>
        <p:blipFill>
          <a:blip r:embed="rId2"/>
          <a:stretch>
            <a:fillRect/>
          </a:stretch>
        </p:blipFill>
        <p:spPr>
          <a:xfrm>
            <a:off x="7836904" y="853131"/>
            <a:ext cx="1969097" cy="605471"/>
          </a:xfrm>
          <a:prstGeom prst="rect">
            <a:avLst/>
          </a:prstGeom>
        </p:spPr>
      </p:pic>
      <p:sp>
        <p:nvSpPr>
          <p:cNvPr id="9" name="TextBox 8">
            <a:extLst>
              <a:ext uri="{FF2B5EF4-FFF2-40B4-BE49-F238E27FC236}">
                <a16:creationId xmlns:a16="http://schemas.microsoft.com/office/drawing/2014/main" id="{8F0CE23C-4790-4BAF-817C-A7F32751A0C9}"/>
              </a:ext>
            </a:extLst>
          </p:cNvPr>
          <p:cNvSpPr txBox="1"/>
          <p:nvPr/>
        </p:nvSpPr>
        <p:spPr>
          <a:xfrm>
            <a:off x="9974630" y="853131"/>
            <a:ext cx="2060179" cy="707886"/>
          </a:xfrm>
          <a:prstGeom prst="rect">
            <a:avLst/>
          </a:prstGeom>
          <a:noFill/>
        </p:spPr>
        <p:txBody>
          <a:bodyPr wrap="none" rtlCol="0">
            <a:spAutoFit/>
          </a:bodyPr>
          <a:lstStyle/>
          <a:p>
            <a:r>
              <a:rPr lang="en-US" sz="1000" dirty="0"/>
              <a:t>A study of the effect of folic acid (A)</a:t>
            </a:r>
          </a:p>
          <a:p>
            <a:r>
              <a:rPr lang="en-US" sz="1000" dirty="0"/>
              <a:t>at conception on the prevalence of </a:t>
            </a:r>
          </a:p>
          <a:p>
            <a:r>
              <a:rPr lang="en-US" sz="1000" dirty="0"/>
              <a:t>birth defects  (Y). Only those babies </a:t>
            </a:r>
          </a:p>
          <a:p>
            <a:r>
              <a:rPr lang="en-US" sz="1000" dirty="0"/>
              <a:t>Born were included in the study (C).</a:t>
            </a:r>
          </a:p>
        </p:txBody>
      </p:sp>
      <p:sp>
        <p:nvSpPr>
          <p:cNvPr id="11" name="TextBox 10">
            <a:extLst>
              <a:ext uri="{FF2B5EF4-FFF2-40B4-BE49-F238E27FC236}">
                <a16:creationId xmlns:a16="http://schemas.microsoft.com/office/drawing/2014/main" id="{8735F300-503A-436C-B453-934DB5C55834}"/>
              </a:ext>
            </a:extLst>
          </p:cNvPr>
          <p:cNvSpPr txBox="1"/>
          <p:nvPr/>
        </p:nvSpPr>
        <p:spPr>
          <a:xfrm>
            <a:off x="3820646" y="2420677"/>
            <a:ext cx="2725792" cy="1046440"/>
          </a:xfrm>
          <a:prstGeom prst="rect">
            <a:avLst/>
          </a:prstGeom>
          <a:noFill/>
        </p:spPr>
        <p:txBody>
          <a:bodyPr wrap="square" rtlCol="0">
            <a:spAutoFit/>
          </a:bodyPr>
          <a:lstStyle/>
          <a:p>
            <a:r>
              <a:rPr lang="en-US" sz="1000" dirty="0">
                <a:latin typeface="Garamond" panose="02020404030301010803" pitchFamily="18" charset="0"/>
              </a:rPr>
              <a:t>*There are some examples of selection bias that do not meet this definition. This type of selection bias arises only under the non-null situation and requires interaction between E and U to cause D. This type of “off the null” selection bias relates more to generalizability. (</a:t>
            </a:r>
            <a:r>
              <a:rPr lang="en-US" sz="1000" dirty="0" err="1">
                <a:latin typeface="Garamond" panose="02020404030301010803" pitchFamily="18" charset="0"/>
              </a:rPr>
              <a:t>Hernán</a:t>
            </a:r>
            <a:r>
              <a:rPr lang="en-US" sz="1000" dirty="0">
                <a:latin typeface="Garamond" panose="02020404030301010803" pitchFamily="18" charset="0"/>
              </a:rPr>
              <a:t>, 2017)</a:t>
            </a:r>
          </a:p>
        </p:txBody>
      </p:sp>
      <p:pic>
        <p:nvPicPr>
          <p:cNvPr id="12" name="Picture 11">
            <a:extLst>
              <a:ext uri="{FF2B5EF4-FFF2-40B4-BE49-F238E27FC236}">
                <a16:creationId xmlns:a16="http://schemas.microsoft.com/office/drawing/2014/main" id="{1B70179B-ED7D-48AD-A09D-FDDC8C9C692D}"/>
              </a:ext>
            </a:extLst>
          </p:cNvPr>
          <p:cNvPicPr>
            <a:picLocks noChangeAspect="1"/>
          </p:cNvPicPr>
          <p:nvPr/>
        </p:nvPicPr>
        <p:blipFill>
          <a:blip r:embed="rId3"/>
          <a:stretch>
            <a:fillRect/>
          </a:stretch>
        </p:blipFill>
        <p:spPr>
          <a:xfrm>
            <a:off x="7836904" y="1963124"/>
            <a:ext cx="1969097" cy="804577"/>
          </a:xfrm>
          <a:prstGeom prst="rect">
            <a:avLst/>
          </a:prstGeom>
        </p:spPr>
      </p:pic>
      <p:sp>
        <p:nvSpPr>
          <p:cNvPr id="13" name="TextBox 12">
            <a:extLst>
              <a:ext uri="{FF2B5EF4-FFF2-40B4-BE49-F238E27FC236}">
                <a16:creationId xmlns:a16="http://schemas.microsoft.com/office/drawing/2014/main" id="{2DDD0A94-C59A-4362-9038-F9C699432291}"/>
              </a:ext>
            </a:extLst>
          </p:cNvPr>
          <p:cNvSpPr txBox="1"/>
          <p:nvPr/>
        </p:nvSpPr>
        <p:spPr>
          <a:xfrm>
            <a:off x="9974629" y="1714509"/>
            <a:ext cx="2170787" cy="1015663"/>
          </a:xfrm>
          <a:prstGeom prst="rect">
            <a:avLst/>
          </a:prstGeom>
          <a:noFill/>
        </p:spPr>
        <p:txBody>
          <a:bodyPr wrap="square" rtlCol="0">
            <a:spAutoFit/>
          </a:bodyPr>
          <a:lstStyle/>
          <a:p>
            <a:r>
              <a:rPr lang="en-US" sz="1000" dirty="0"/>
              <a:t>A study of the effect of AZT (A) on development of AIDS (Y). Treatment A and illness severity (U) both cause side effects (L)  which leads to dropout (C). </a:t>
            </a:r>
            <a:r>
              <a:rPr lang="en-US" sz="1000" i="1" dirty="0"/>
              <a:t>See 2x2 example for another prospective.</a:t>
            </a:r>
            <a:r>
              <a:rPr lang="en-US" sz="1000" dirty="0"/>
              <a:t> </a:t>
            </a:r>
          </a:p>
        </p:txBody>
      </p:sp>
      <p:sp>
        <p:nvSpPr>
          <p:cNvPr id="32" name="TextBox 31">
            <a:extLst>
              <a:ext uri="{FF2B5EF4-FFF2-40B4-BE49-F238E27FC236}">
                <a16:creationId xmlns:a16="http://schemas.microsoft.com/office/drawing/2014/main" id="{67D32AFE-F62C-4866-9023-050FC2048E5E}"/>
              </a:ext>
            </a:extLst>
          </p:cNvPr>
          <p:cNvSpPr txBox="1"/>
          <p:nvPr/>
        </p:nvSpPr>
        <p:spPr>
          <a:xfrm>
            <a:off x="9974629" y="2774031"/>
            <a:ext cx="2170787" cy="1631216"/>
          </a:xfrm>
          <a:prstGeom prst="rect">
            <a:avLst/>
          </a:prstGeom>
          <a:noFill/>
        </p:spPr>
        <p:txBody>
          <a:bodyPr wrap="square" rtlCol="0">
            <a:spAutoFit/>
          </a:bodyPr>
          <a:lstStyle/>
          <a:p>
            <a:r>
              <a:rPr lang="en-US" sz="1000" dirty="0"/>
              <a:t>A study of occupational exposure (A) on risk of stroke (Y). The terrible work conditions of the job (W) is a common cause of exposure (A) and likelihood that a person will quit (C). Underlying health status (U) is a cause of stroke (Y) and causes a person to quit (C) through deteriorating physical health (L). This is also called the “healthy worker effect”. </a:t>
            </a:r>
          </a:p>
        </p:txBody>
      </p:sp>
      <p:pic>
        <p:nvPicPr>
          <p:cNvPr id="33" name="Picture 32">
            <a:extLst>
              <a:ext uri="{FF2B5EF4-FFF2-40B4-BE49-F238E27FC236}">
                <a16:creationId xmlns:a16="http://schemas.microsoft.com/office/drawing/2014/main" id="{68B45AE8-8265-467D-80F9-8F9C297D5758}"/>
              </a:ext>
            </a:extLst>
          </p:cNvPr>
          <p:cNvPicPr>
            <a:picLocks noChangeAspect="1"/>
          </p:cNvPicPr>
          <p:nvPr/>
        </p:nvPicPr>
        <p:blipFill>
          <a:blip r:embed="rId4"/>
          <a:stretch>
            <a:fillRect/>
          </a:stretch>
        </p:blipFill>
        <p:spPr>
          <a:xfrm>
            <a:off x="7926850" y="3055715"/>
            <a:ext cx="1985024" cy="1290266"/>
          </a:xfrm>
          <a:prstGeom prst="rect">
            <a:avLst/>
          </a:prstGeom>
        </p:spPr>
      </p:pic>
      <p:pic>
        <p:nvPicPr>
          <p:cNvPr id="34" name="Picture 33">
            <a:extLst>
              <a:ext uri="{FF2B5EF4-FFF2-40B4-BE49-F238E27FC236}">
                <a16:creationId xmlns:a16="http://schemas.microsoft.com/office/drawing/2014/main" id="{50327076-88F1-4A54-A7FA-51AC14D26715}"/>
              </a:ext>
            </a:extLst>
          </p:cNvPr>
          <p:cNvPicPr>
            <a:picLocks noChangeAspect="1"/>
          </p:cNvPicPr>
          <p:nvPr/>
        </p:nvPicPr>
        <p:blipFill>
          <a:blip r:embed="rId2"/>
          <a:stretch>
            <a:fillRect/>
          </a:stretch>
        </p:blipFill>
        <p:spPr>
          <a:xfrm>
            <a:off x="7836904" y="5009947"/>
            <a:ext cx="1969097" cy="605471"/>
          </a:xfrm>
          <a:prstGeom prst="rect">
            <a:avLst/>
          </a:prstGeom>
        </p:spPr>
      </p:pic>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2C9ED9A5-FDB2-41A2-974B-1BB0DC2C9FE6}"/>
                  </a:ext>
                </a:extLst>
              </p14:cNvPr>
              <p14:cNvContentPartPr/>
              <p14:nvPr/>
            </p14:nvContentPartPr>
            <p14:xfrm>
              <a:off x="3931831" y="3719084"/>
              <a:ext cx="1939320" cy="580680"/>
            </p14:xfrm>
          </p:contentPart>
        </mc:Choice>
        <mc:Fallback xmlns="">
          <p:pic>
            <p:nvPicPr>
              <p:cNvPr id="35" name="Ink 34">
                <a:extLst>
                  <a:ext uri="{FF2B5EF4-FFF2-40B4-BE49-F238E27FC236}">
                    <a16:creationId xmlns:a16="http://schemas.microsoft.com/office/drawing/2014/main" id="{2C9ED9A5-FDB2-41A2-974B-1BB0DC2C9FE6}"/>
                  </a:ext>
                </a:extLst>
              </p:cNvPr>
              <p:cNvPicPr/>
              <p:nvPr/>
            </p:nvPicPr>
            <p:blipFill>
              <a:blip r:embed="rId6"/>
              <a:stretch>
                <a:fillRect/>
              </a:stretch>
            </p:blipFill>
            <p:spPr>
              <a:xfrm>
                <a:off x="3869191" y="3656444"/>
                <a:ext cx="2064960" cy="7063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8" name="Ink 37">
                <a:extLst>
                  <a:ext uri="{FF2B5EF4-FFF2-40B4-BE49-F238E27FC236}">
                    <a16:creationId xmlns:a16="http://schemas.microsoft.com/office/drawing/2014/main" id="{F898AFBB-C067-403C-BB29-D30E862E671B}"/>
                  </a:ext>
                </a:extLst>
              </p14:cNvPr>
              <p14:cNvContentPartPr/>
              <p14:nvPr/>
            </p14:nvContentPartPr>
            <p14:xfrm>
              <a:off x="8235991" y="4749764"/>
              <a:ext cx="424080" cy="24120"/>
            </p14:xfrm>
          </p:contentPart>
        </mc:Choice>
        <mc:Fallback xmlns="">
          <p:pic>
            <p:nvPicPr>
              <p:cNvPr id="38" name="Ink 37">
                <a:extLst>
                  <a:ext uri="{FF2B5EF4-FFF2-40B4-BE49-F238E27FC236}">
                    <a16:creationId xmlns:a16="http://schemas.microsoft.com/office/drawing/2014/main" id="{F898AFBB-C067-403C-BB29-D30E862E671B}"/>
                  </a:ext>
                </a:extLst>
              </p:cNvPr>
              <p:cNvPicPr/>
              <p:nvPr/>
            </p:nvPicPr>
            <p:blipFill>
              <a:blip r:embed="rId8"/>
              <a:stretch>
                <a:fillRect/>
              </a:stretch>
            </p:blipFill>
            <p:spPr>
              <a:xfrm>
                <a:off x="8173351" y="4686764"/>
                <a:ext cx="549720" cy="149760"/>
              </a:xfrm>
              <a:prstGeom prst="rect">
                <a:avLst/>
              </a:prstGeom>
            </p:spPr>
          </p:pic>
        </mc:Fallback>
      </mc:AlternateContent>
      <p:sp>
        <p:nvSpPr>
          <p:cNvPr id="39" name="TextBox 38">
            <a:extLst>
              <a:ext uri="{FF2B5EF4-FFF2-40B4-BE49-F238E27FC236}">
                <a16:creationId xmlns:a16="http://schemas.microsoft.com/office/drawing/2014/main" id="{AB9F337A-E7A2-43F2-A97C-64AD23C2A4BB}"/>
              </a:ext>
            </a:extLst>
          </p:cNvPr>
          <p:cNvSpPr txBox="1"/>
          <p:nvPr/>
        </p:nvSpPr>
        <p:spPr>
          <a:xfrm>
            <a:off x="9974629" y="4492965"/>
            <a:ext cx="1987238" cy="1631216"/>
          </a:xfrm>
          <a:prstGeom prst="rect">
            <a:avLst/>
          </a:prstGeom>
          <a:noFill/>
        </p:spPr>
        <p:txBody>
          <a:bodyPr wrap="square" rtlCol="0">
            <a:spAutoFit/>
          </a:bodyPr>
          <a:lstStyle/>
          <a:p>
            <a:r>
              <a:rPr lang="en-US" sz="1000" dirty="0"/>
              <a:t>A hospital-based case control study of the malnutrition (A) on depression (Y). Because of the study design those with depression (Y) are more likely to be included in the study (C). Malnutrition by itself is likely to cause somebody to be admitted to the hospital (C). This is also called “</a:t>
            </a:r>
            <a:r>
              <a:rPr lang="en-US" sz="1000" dirty="0" err="1"/>
              <a:t>Berkson’s</a:t>
            </a:r>
            <a:r>
              <a:rPr lang="en-US" sz="1000" dirty="0"/>
              <a:t> bias”</a:t>
            </a:r>
          </a:p>
        </p:txBody>
      </p:sp>
      <p:pic>
        <p:nvPicPr>
          <p:cNvPr id="40" name="Picture 39">
            <a:extLst>
              <a:ext uri="{FF2B5EF4-FFF2-40B4-BE49-F238E27FC236}">
                <a16:creationId xmlns:a16="http://schemas.microsoft.com/office/drawing/2014/main" id="{161EAD9F-E0F8-4377-93D5-A6F504B10BC6}"/>
              </a:ext>
            </a:extLst>
          </p:cNvPr>
          <p:cNvPicPr>
            <a:picLocks noChangeAspect="1"/>
          </p:cNvPicPr>
          <p:nvPr/>
        </p:nvPicPr>
        <p:blipFill>
          <a:blip r:embed="rId9"/>
          <a:stretch>
            <a:fillRect/>
          </a:stretch>
        </p:blipFill>
        <p:spPr>
          <a:xfrm>
            <a:off x="3617643" y="3514768"/>
            <a:ext cx="2928795" cy="1379292"/>
          </a:xfrm>
          <a:prstGeom prst="rect">
            <a:avLst/>
          </a:prstGeom>
        </p:spPr>
      </p:pic>
      <p:sp>
        <p:nvSpPr>
          <p:cNvPr id="41" name="Rectangle 40">
            <a:extLst>
              <a:ext uri="{FF2B5EF4-FFF2-40B4-BE49-F238E27FC236}">
                <a16:creationId xmlns:a16="http://schemas.microsoft.com/office/drawing/2014/main" id="{65FE4D72-B568-471A-AC83-8D495DDD02AE}"/>
              </a:ext>
            </a:extLst>
          </p:cNvPr>
          <p:cNvSpPr/>
          <p:nvPr/>
        </p:nvSpPr>
        <p:spPr>
          <a:xfrm>
            <a:off x="3762963" y="2420677"/>
            <a:ext cx="2832578" cy="26184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B8727D36-A0FB-49B9-B390-9370689D15C3}"/>
              </a:ext>
            </a:extLst>
          </p:cNvPr>
          <p:cNvCxnSpPr>
            <a:cxnSpLocks/>
          </p:cNvCxnSpPr>
          <p:nvPr/>
        </p:nvCxnSpPr>
        <p:spPr>
          <a:xfrm>
            <a:off x="7820977" y="220034"/>
            <a:ext cx="15927" cy="6532686"/>
          </a:xfrm>
          <a:prstGeom prst="line">
            <a:avLst/>
          </a:prstGeom>
        </p:spPr>
        <p:style>
          <a:lnRef idx="2">
            <a:schemeClr val="dk1"/>
          </a:lnRef>
          <a:fillRef idx="0">
            <a:schemeClr val="dk1"/>
          </a:fillRef>
          <a:effectRef idx="1">
            <a:schemeClr val="dk1"/>
          </a:effectRef>
          <a:fontRef idx="minor">
            <a:schemeClr val="tx1"/>
          </a:fontRef>
        </p:style>
      </p:cxnSp>
      <p:sp>
        <p:nvSpPr>
          <p:cNvPr id="44" name="Rectangle 43">
            <a:extLst>
              <a:ext uri="{FF2B5EF4-FFF2-40B4-BE49-F238E27FC236}">
                <a16:creationId xmlns:a16="http://schemas.microsoft.com/office/drawing/2014/main" id="{F982038C-6E57-4078-91CD-953495C49230}"/>
              </a:ext>
            </a:extLst>
          </p:cNvPr>
          <p:cNvSpPr/>
          <p:nvPr/>
        </p:nvSpPr>
        <p:spPr>
          <a:xfrm>
            <a:off x="6380444" y="5560836"/>
            <a:ext cx="1303991" cy="11918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0FC5B60E-2C6F-4AC1-9439-75A9AEB11D4D}"/>
              </a:ext>
            </a:extLst>
          </p:cNvPr>
          <p:cNvCxnSpPr>
            <a:stCxn id="44" idx="0"/>
            <a:endCxn id="44" idx="2"/>
          </p:cNvCxnSpPr>
          <p:nvPr/>
        </p:nvCxnSpPr>
        <p:spPr>
          <a:xfrm>
            <a:off x="7032440" y="5560836"/>
            <a:ext cx="0" cy="1191884"/>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E05B39E8-9764-459A-8DE5-4760072B6BB7}"/>
              </a:ext>
            </a:extLst>
          </p:cNvPr>
          <p:cNvCxnSpPr>
            <a:stCxn id="44" idx="1"/>
            <a:endCxn id="44" idx="3"/>
          </p:cNvCxnSpPr>
          <p:nvPr/>
        </p:nvCxnSpPr>
        <p:spPr>
          <a:xfrm>
            <a:off x="6380444" y="6156778"/>
            <a:ext cx="1303991" cy="0"/>
          </a:xfrm>
          <a:prstGeom prst="line">
            <a:avLst/>
          </a:prstGeom>
        </p:spPr>
        <p:style>
          <a:lnRef idx="2">
            <a:schemeClr val="dk1"/>
          </a:lnRef>
          <a:fillRef idx="0">
            <a:schemeClr val="dk1"/>
          </a:fillRef>
          <a:effectRef idx="1">
            <a:schemeClr val="dk1"/>
          </a:effectRef>
          <a:fontRef idx="minor">
            <a:schemeClr val="tx1"/>
          </a:fontRef>
        </p:style>
      </p:cxnSp>
      <p:sp>
        <p:nvSpPr>
          <p:cNvPr id="49" name="TextBox 48">
            <a:extLst>
              <a:ext uri="{FF2B5EF4-FFF2-40B4-BE49-F238E27FC236}">
                <a16:creationId xmlns:a16="http://schemas.microsoft.com/office/drawing/2014/main" id="{8C593AB4-A1AE-4E9F-B935-8C1FB8604568}"/>
              </a:ext>
            </a:extLst>
          </p:cNvPr>
          <p:cNvSpPr txBox="1"/>
          <p:nvPr/>
        </p:nvSpPr>
        <p:spPr>
          <a:xfrm>
            <a:off x="5898954" y="5635046"/>
            <a:ext cx="396262" cy="369332"/>
          </a:xfrm>
          <a:prstGeom prst="rect">
            <a:avLst/>
          </a:prstGeom>
          <a:noFill/>
        </p:spPr>
        <p:txBody>
          <a:bodyPr wrap="none" rtlCol="0">
            <a:spAutoFit/>
          </a:bodyPr>
          <a:lstStyle/>
          <a:p>
            <a:r>
              <a:rPr lang="en-US" dirty="0"/>
              <a:t>A</a:t>
            </a:r>
            <a:r>
              <a:rPr lang="en-US" baseline="-25000" dirty="0"/>
              <a:t>1</a:t>
            </a:r>
            <a:endParaRPr lang="en-US" dirty="0"/>
          </a:p>
        </p:txBody>
      </p:sp>
      <p:sp>
        <p:nvSpPr>
          <p:cNvPr id="50" name="TextBox 49">
            <a:extLst>
              <a:ext uri="{FF2B5EF4-FFF2-40B4-BE49-F238E27FC236}">
                <a16:creationId xmlns:a16="http://schemas.microsoft.com/office/drawing/2014/main" id="{82A9966B-A1C8-45AF-B4C7-56F8F77410FB}"/>
              </a:ext>
            </a:extLst>
          </p:cNvPr>
          <p:cNvSpPr txBox="1"/>
          <p:nvPr/>
        </p:nvSpPr>
        <p:spPr>
          <a:xfrm>
            <a:off x="5873883" y="6273850"/>
            <a:ext cx="396262" cy="369332"/>
          </a:xfrm>
          <a:prstGeom prst="rect">
            <a:avLst/>
          </a:prstGeom>
          <a:noFill/>
        </p:spPr>
        <p:txBody>
          <a:bodyPr wrap="square" rtlCol="0">
            <a:spAutoFit/>
          </a:bodyPr>
          <a:lstStyle/>
          <a:p>
            <a:r>
              <a:rPr lang="en-US" dirty="0"/>
              <a:t>A</a:t>
            </a:r>
            <a:r>
              <a:rPr lang="en-US" baseline="-25000" dirty="0"/>
              <a:t>0</a:t>
            </a:r>
            <a:endParaRPr lang="en-US" dirty="0"/>
          </a:p>
        </p:txBody>
      </p:sp>
      <p:sp>
        <p:nvSpPr>
          <p:cNvPr id="53" name="TextBox 52">
            <a:extLst>
              <a:ext uri="{FF2B5EF4-FFF2-40B4-BE49-F238E27FC236}">
                <a16:creationId xmlns:a16="http://schemas.microsoft.com/office/drawing/2014/main" id="{7B8927A9-6004-4B47-9841-219D469E88DB}"/>
              </a:ext>
            </a:extLst>
          </p:cNvPr>
          <p:cNvSpPr txBox="1"/>
          <p:nvPr/>
        </p:nvSpPr>
        <p:spPr>
          <a:xfrm>
            <a:off x="6551144" y="5098376"/>
            <a:ext cx="375424" cy="369332"/>
          </a:xfrm>
          <a:prstGeom prst="rect">
            <a:avLst/>
          </a:prstGeom>
          <a:noFill/>
        </p:spPr>
        <p:txBody>
          <a:bodyPr wrap="none" rtlCol="0">
            <a:spAutoFit/>
          </a:bodyPr>
          <a:lstStyle/>
          <a:p>
            <a:r>
              <a:rPr lang="en-US" dirty="0"/>
              <a:t>Y</a:t>
            </a:r>
            <a:r>
              <a:rPr lang="en-US" baseline="-25000" dirty="0"/>
              <a:t>1</a:t>
            </a:r>
            <a:endParaRPr lang="en-US" dirty="0"/>
          </a:p>
        </p:txBody>
      </p:sp>
      <p:sp>
        <p:nvSpPr>
          <p:cNvPr id="54" name="TextBox 53">
            <a:extLst>
              <a:ext uri="{FF2B5EF4-FFF2-40B4-BE49-F238E27FC236}">
                <a16:creationId xmlns:a16="http://schemas.microsoft.com/office/drawing/2014/main" id="{D1C0569C-AC38-459F-B6CA-039067A764F5}"/>
              </a:ext>
            </a:extLst>
          </p:cNvPr>
          <p:cNvSpPr txBox="1"/>
          <p:nvPr/>
        </p:nvSpPr>
        <p:spPr>
          <a:xfrm>
            <a:off x="7201860" y="5098376"/>
            <a:ext cx="375424" cy="369332"/>
          </a:xfrm>
          <a:prstGeom prst="rect">
            <a:avLst/>
          </a:prstGeom>
          <a:noFill/>
        </p:spPr>
        <p:txBody>
          <a:bodyPr wrap="none" rtlCol="0">
            <a:spAutoFit/>
          </a:bodyPr>
          <a:lstStyle/>
          <a:p>
            <a:r>
              <a:rPr lang="en-US" dirty="0"/>
              <a:t>Y</a:t>
            </a:r>
            <a:r>
              <a:rPr lang="en-US" baseline="-25000" dirty="0"/>
              <a:t>0</a:t>
            </a:r>
            <a:endParaRPr lang="en-US" dirty="0"/>
          </a:p>
        </p:txBody>
      </p:sp>
      <p:sp>
        <p:nvSpPr>
          <p:cNvPr id="55" name="Rectangle 54">
            <a:extLst>
              <a:ext uri="{FF2B5EF4-FFF2-40B4-BE49-F238E27FC236}">
                <a16:creationId xmlns:a16="http://schemas.microsoft.com/office/drawing/2014/main" id="{1FCE5B3B-BFEF-42EA-9FAF-D831142355FE}"/>
              </a:ext>
            </a:extLst>
          </p:cNvPr>
          <p:cNvSpPr/>
          <p:nvPr/>
        </p:nvSpPr>
        <p:spPr>
          <a:xfrm>
            <a:off x="7032439" y="5745502"/>
            <a:ext cx="477557" cy="411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BB9B418-CF2A-4850-BBE8-ACA0F157F60B}"/>
              </a:ext>
            </a:extLst>
          </p:cNvPr>
          <p:cNvSpPr/>
          <p:nvPr/>
        </p:nvSpPr>
        <p:spPr>
          <a:xfrm>
            <a:off x="7032438" y="6160723"/>
            <a:ext cx="477557" cy="411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A37B898-CD12-418F-8A6C-99B2DD688B84}"/>
              </a:ext>
            </a:extLst>
          </p:cNvPr>
          <p:cNvSpPr/>
          <p:nvPr/>
        </p:nvSpPr>
        <p:spPr>
          <a:xfrm>
            <a:off x="6552322" y="6154408"/>
            <a:ext cx="477557" cy="411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4B34480-6BBA-4CBB-8C9E-149660D55926}"/>
              </a:ext>
            </a:extLst>
          </p:cNvPr>
          <p:cNvSpPr/>
          <p:nvPr/>
        </p:nvSpPr>
        <p:spPr>
          <a:xfrm>
            <a:off x="6700612" y="5841404"/>
            <a:ext cx="322597" cy="30011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DEC2474D-4B84-4EF2-A0A2-80754EF7D211}"/>
              </a:ext>
            </a:extLst>
          </p:cNvPr>
          <p:cNvSpPr txBox="1"/>
          <p:nvPr/>
        </p:nvSpPr>
        <p:spPr>
          <a:xfrm>
            <a:off x="3574902" y="5473631"/>
            <a:ext cx="2393604" cy="1169551"/>
          </a:xfrm>
          <a:prstGeom prst="rect">
            <a:avLst/>
          </a:prstGeom>
          <a:noFill/>
        </p:spPr>
        <p:txBody>
          <a:bodyPr wrap="none" rtlCol="0">
            <a:spAutoFit/>
          </a:bodyPr>
          <a:lstStyle/>
          <a:p>
            <a:r>
              <a:rPr lang="en-US" sz="1000" dirty="0">
                <a:latin typeface="Garamond" panose="02020404030301010803" pitchFamily="18" charset="0"/>
              </a:rPr>
              <a:t>The AZT study examples viewed from</a:t>
            </a:r>
          </a:p>
          <a:p>
            <a:r>
              <a:rPr lang="en-US" sz="1000" dirty="0">
                <a:latin typeface="Garamond" panose="02020404030301010803" pitchFamily="18" charset="0"/>
              </a:rPr>
              <a:t>the prospective of a 2x2 table. Since A </a:t>
            </a:r>
          </a:p>
          <a:p>
            <a:r>
              <a:rPr lang="en-US" sz="1000" dirty="0">
                <a:latin typeface="Garamond" panose="02020404030301010803" pitchFamily="18" charset="0"/>
              </a:rPr>
              <a:t>U both cause participants to drop out, </a:t>
            </a:r>
          </a:p>
          <a:p>
            <a:r>
              <a:rPr lang="en-US" sz="1000" dirty="0">
                <a:latin typeface="Garamond" panose="02020404030301010803" pitchFamily="18" charset="0"/>
              </a:rPr>
              <a:t>we under sample those who are exposed</a:t>
            </a:r>
          </a:p>
          <a:p>
            <a:r>
              <a:rPr lang="en-US" sz="1000" dirty="0">
                <a:latin typeface="Garamond" panose="02020404030301010803" pitchFamily="18" charset="0"/>
              </a:rPr>
              <a:t>who are likely to develop the outcome. This </a:t>
            </a:r>
          </a:p>
          <a:p>
            <a:r>
              <a:rPr lang="en-US" sz="1000" dirty="0">
                <a:latin typeface="Garamond" panose="02020404030301010803" pitchFamily="18" charset="0"/>
              </a:rPr>
              <a:t>leads to an inverse association between A</a:t>
            </a:r>
          </a:p>
          <a:p>
            <a:r>
              <a:rPr lang="en-US" sz="1000" dirty="0">
                <a:latin typeface="Garamond" panose="02020404030301010803" pitchFamily="18" charset="0"/>
              </a:rPr>
              <a:t>and Y under the null. </a:t>
            </a:r>
          </a:p>
        </p:txBody>
      </p:sp>
      <p:sp>
        <p:nvSpPr>
          <p:cNvPr id="64" name="TextBox 63">
            <a:extLst>
              <a:ext uri="{FF2B5EF4-FFF2-40B4-BE49-F238E27FC236}">
                <a16:creationId xmlns:a16="http://schemas.microsoft.com/office/drawing/2014/main" id="{1C5F7B1A-C7EA-43DE-95F0-516CB73AEB02}"/>
              </a:ext>
            </a:extLst>
          </p:cNvPr>
          <p:cNvSpPr txBox="1"/>
          <p:nvPr/>
        </p:nvSpPr>
        <p:spPr>
          <a:xfrm>
            <a:off x="664031" y="220034"/>
            <a:ext cx="227979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i="1" dirty="0">
                <a:latin typeface="Garamond" panose="02020404030301010803" pitchFamily="18" charset="0"/>
              </a:rPr>
              <a:t>Selection Bias Cheat Sheet</a:t>
            </a:r>
          </a:p>
        </p:txBody>
      </p:sp>
      <mc:AlternateContent xmlns:mc="http://schemas.openxmlformats.org/markup-compatibility/2006" xmlns:p14="http://schemas.microsoft.com/office/powerpoint/2010/main">
        <mc:Choice Requires="p14">
          <p:contentPart p14:bwMode="auto" r:id="rId10">
            <p14:nvContentPartPr>
              <p14:cNvPr id="65" name="Ink 64">
                <a:extLst>
                  <a:ext uri="{FF2B5EF4-FFF2-40B4-BE49-F238E27FC236}">
                    <a16:creationId xmlns:a16="http://schemas.microsoft.com/office/drawing/2014/main" id="{8AF3CC3F-CFCC-408C-B244-B05C7CA08C46}"/>
                  </a:ext>
                </a:extLst>
              </p14:cNvPr>
              <p14:cNvContentPartPr/>
              <p14:nvPr/>
            </p14:nvContentPartPr>
            <p14:xfrm>
              <a:off x="2859751" y="4276364"/>
              <a:ext cx="360" cy="360"/>
            </p14:xfrm>
          </p:contentPart>
        </mc:Choice>
        <mc:Fallback xmlns="">
          <p:pic>
            <p:nvPicPr>
              <p:cNvPr id="65" name="Ink 64">
                <a:extLst>
                  <a:ext uri="{FF2B5EF4-FFF2-40B4-BE49-F238E27FC236}">
                    <a16:creationId xmlns:a16="http://schemas.microsoft.com/office/drawing/2014/main" id="{8AF3CC3F-CFCC-408C-B244-B05C7CA08C46}"/>
                  </a:ext>
                </a:extLst>
              </p:cNvPr>
              <p:cNvPicPr/>
              <p:nvPr/>
            </p:nvPicPr>
            <p:blipFill>
              <a:blip r:embed="rId11"/>
              <a:stretch>
                <a:fillRect/>
              </a:stretch>
            </p:blipFill>
            <p:spPr>
              <a:xfrm>
                <a:off x="2797111" y="4213364"/>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6" name="Ink 65">
                <a:extLst>
                  <a:ext uri="{FF2B5EF4-FFF2-40B4-BE49-F238E27FC236}">
                    <a16:creationId xmlns:a16="http://schemas.microsoft.com/office/drawing/2014/main" id="{5A33683E-A0DF-4EDB-B873-C1331591E671}"/>
                  </a:ext>
                </a:extLst>
              </p14:cNvPr>
              <p14:cNvContentPartPr/>
              <p14:nvPr/>
            </p14:nvContentPartPr>
            <p14:xfrm>
              <a:off x="8237071" y="5375444"/>
              <a:ext cx="419760" cy="29160"/>
            </p14:xfrm>
          </p:contentPart>
        </mc:Choice>
        <mc:Fallback xmlns="">
          <p:pic>
            <p:nvPicPr>
              <p:cNvPr id="66" name="Ink 65">
                <a:extLst>
                  <a:ext uri="{FF2B5EF4-FFF2-40B4-BE49-F238E27FC236}">
                    <a16:creationId xmlns:a16="http://schemas.microsoft.com/office/drawing/2014/main" id="{5A33683E-A0DF-4EDB-B873-C1331591E671}"/>
                  </a:ext>
                </a:extLst>
              </p:cNvPr>
              <p:cNvPicPr/>
              <p:nvPr/>
            </p:nvPicPr>
            <p:blipFill>
              <a:blip r:embed="rId13"/>
              <a:stretch>
                <a:fillRect/>
              </a:stretch>
            </p:blipFill>
            <p:spPr>
              <a:xfrm>
                <a:off x="8174431" y="5312804"/>
                <a:ext cx="5454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7" name="Ink 66">
                <a:extLst>
                  <a:ext uri="{FF2B5EF4-FFF2-40B4-BE49-F238E27FC236}">
                    <a16:creationId xmlns:a16="http://schemas.microsoft.com/office/drawing/2014/main" id="{851820E6-432A-4F97-820C-FE99F795B28F}"/>
                  </a:ext>
                </a:extLst>
              </p14:cNvPr>
              <p14:cNvContentPartPr/>
              <p14:nvPr/>
            </p14:nvContentPartPr>
            <p14:xfrm>
              <a:off x="1532791" y="4262684"/>
              <a:ext cx="360" cy="360"/>
            </p14:xfrm>
          </p:contentPart>
        </mc:Choice>
        <mc:Fallback xmlns="">
          <p:pic>
            <p:nvPicPr>
              <p:cNvPr id="67" name="Ink 66">
                <a:extLst>
                  <a:ext uri="{FF2B5EF4-FFF2-40B4-BE49-F238E27FC236}">
                    <a16:creationId xmlns:a16="http://schemas.microsoft.com/office/drawing/2014/main" id="{851820E6-432A-4F97-820C-FE99F795B28F}"/>
                  </a:ext>
                </a:extLst>
              </p:cNvPr>
              <p:cNvPicPr/>
              <p:nvPr/>
            </p:nvPicPr>
            <p:blipFill>
              <a:blip r:embed="rId11"/>
              <a:stretch>
                <a:fillRect/>
              </a:stretch>
            </p:blipFill>
            <p:spPr>
              <a:xfrm>
                <a:off x="1469791" y="4199684"/>
                <a:ext cx="126000" cy="126000"/>
              </a:xfrm>
              <a:prstGeom prst="rect">
                <a:avLst/>
              </a:prstGeom>
            </p:spPr>
          </p:pic>
        </mc:Fallback>
      </mc:AlternateContent>
      <p:sp>
        <p:nvSpPr>
          <p:cNvPr id="68" name="TextBox 67">
            <a:extLst>
              <a:ext uri="{FF2B5EF4-FFF2-40B4-BE49-F238E27FC236}">
                <a16:creationId xmlns:a16="http://schemas.microsoft.com/office/drawing/2014/main" id="{F488824D-4A9C-4563-BB4E-9A69E121AF99}"/>
              </a:ext>
            </a:extLst>
          </p:cNvPr>
          <p:cNvSpPr txBox="1"/>
          <p:nvPr/>
        </p:nvSpPr>
        <p:spPr>
          <a:xfrm>
            <a:off x="666743" y="714218"/>
            <a:ext cx="2329754" cy="3477875"/>
          </a:xfrm>
          <a:prstGeom prst="rect">
            <a:avLst/>
          </a:prstGeom>
          <a:noFill/>
        </p:spPr>
        <p:txBody>
          <a:bodyPr wrap="square" rtlCol="0">
            <a:spAutoFit/>
          </a:bodyPr>
          <a:lstStyle/>
          <a:p>
            <a:r>
              <a:rPr lang="en-US" sz="1000" dirty="0">
                <a:latin typeface="Garamond" panose="02020404030301010803" pitchFamily="18" charset="0"/>
              </a:rPr>
              <a:t>Epidemiologist rely on data to make causal inferences about the way the world works. Considering the structure of the process which generates the data strengthens our ability to use data for this purpose. There are three ways in which two variables may be associated in a dataset. </a:t>
            </a:r>
          </a:p>
          <a:p>
            <a:pPr marL="228600" indent="-228600">
              <a:buAutoNum type="arabicPeriod"/>
            </a:pPr>
            <a:r>
              <a:rPr lang="en-US" sz="1000" dirty="0">
                <a:latin typeface="Garamond" panose="02020404030301010803" pitchFamily="18" charset="0"/>
              </a:rPr>
              <a:t>A </a:t>
            </a:r>
            <a:r>
              <a:rPr lang="en-US" sz="1000" dirty="0">
                <a:latin typeface="Garamond" panose="02020404030301010803" pitchFamily="18" charset="0"/>
                <a:sym typeface="Wingdings" panose="05000000000000000000" pitchFamily="2" charset="2"/>
              </a:rPr>
              <a:t> Y :This is a true causal association between A and Y. That is, the probability of Y sensitive to A. </a:t>
            </a:r>
          </a:p>
          <a:p>
            <a:pPr marL="228600" indent="-228600">
              <a:buAutoNum type="arabicPeriod"/>
            </a:pPr>
            <a:r>
              <a:rPr lang="en-US" sz="1000" dirty="0">
                <a:latin typeface="Garamond" panose="02020404030301010803" pitchFamily="18" charset="0"/>
                <a:sym typeface="Wingdings" panose="05000000000000000000" pitchFamily="2" charset="2"/>
              </a:rPr>
              <a:t>ACY : There is a common cause of both A and Y. C is commonly referred to as a confounder or “the lurking third variable”. </a:t>
            </a:r>
          </a:p>
          <a:p>
            <a:pPr marL="228600" indent="-228600">
              <a:buAutoNum type="arabicPeriod"/>
            </a:pPr>
            <a:r>
              <a:rPr lang="en-US" sz="1000" b="1" dirty="0">
                <a:latin typeface="Garamond" panose="02020404030301010803" pitchFamily="18" charset="0"/>
                <a:sym typeface="Wingdings" panose="05000000000000000000" pitchFamily="2" charset="2"/>
              </a:rPr>
              <a:t>ASY: S is a collider or a common outcome of both A and Y. In a population A and Y are statistically independent. However, within levels of S (conditioning on S) there is a statistical association between A and Y. S is referred to as a collider. </a:t>
            </a:r>
            <a:endParaRPr lang="en-US" sz="1000" b="1" dirty="0">
              <a:latin typeface="Garamond" panose="02020404030301010803" pitchFamily="18" charset="0"/>
            </a:endParaRPr>
          </a:p>
        </p:txBody>
      </p:sp>
      <p:sp>
        <p:nvSpPr>
          <p:cNvPr id="69" name="TextBox 68">
            <a:extLst>
              <a:ext uri="{FF2B5EF4-FFF2-40B4-BE49-F238E27FC236}">
                <a16:creationId xmlns:a16="http://schemas.microsoft.com/office/drawing/2014/main" id="{FDC9B390-AF75-400F-9751-560537C86344}"/>
              </a:ext>
            </a:extLst>
          </p:cNvPr>
          <p:cNvSpPr txBox="1"/>
          <p:nvPr/>
        </p:nvSpPr>
        <p:spPr>
          <a:xfrm>
            <a:off x="323556" y="4411248"/>
            <a:ext cx="3111749" cy="2154436"/>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200" i="1" dirty="0">
                <a:latin typeface="Garamond" panose="02020404030301010803" pitchFamily="18" charset="0"/>
              </a:rPr>
              <a:t>How does selection bias differ from confounding?</a:t>
            </a:r>
          </a:p>
          <a:p>
            <a:endParaRPr lang="en-US" sz="1200" i="1" dirty="0">
              <a:latin typeface="Garamond" panose="02020404030301010803" pitchFamily="18" charset="0"/>
            </a:endParaRPr>
          </a:p>
          <a:p>
            <a:r>
              <a:rPr lang="en-US" sz="1000" dirty="0">
                <a:latin typeface="Garamond" panose="02020404030301010803" pitchFamily="18" charset="0"/>
              </a:rPr>
              <a:t>1. Structurally, selection bias differs from confounding</a:t>
            </a:r>
          </a:p>
          <a:p>
            <a:r>
              <a:rPr lang="en-US" sz="1000" dirty="0">
                <a:latin typeface="Garamond" panose="02020404030301010803" pitchFamily="18" charset="0"/>
              </a:rPr>
              <a:t>in that selection bias arises from collider stratification </a:t>
            </a:r>
          </a:p>
          <a:p>
            <a:r>
              <a:rPr lang="en-US" sz="1000" dirty="0">
                <a:latin typeface="Garamond" panose="02020404030301010803" pitchFamily="18" charset="0"/>
              </a:rPr>
              <a:t>rather than failing to condition on a common cause of</a:t>
            </a:r>
          </a:p>
          <a:p>
            <a:r>
              <a:rPr lang="en-US" sz="1000" dirty="0">
                <a:latin typeface="Garamond" panose="02020404030301010803" pitchFamily="18" charset="0"/>
              </a:rPr>
              <a:t>the exposure and outcome. </a:t>
            </a:r>
          </a:p>
          <a:p>
            <a:endParaRPr lang="en-US" sz="1000" dirty="0">
              <a:latin typeface="Garamond" panose="02020404030301010803" pitchFamily="18" charset="0"/>
            </a:endParaRPr>
          </a:p>
          <a:p>
            <a:r>
              <a:rPr lang="en-US" sz="1000" dirty="0">
                <a:latin typeface="Garamond" panose="02020404030301010803" pitchFamily="18" charset="0"/>
              </a:rPr>
              <a:t>2. While randomized experiments are not vulnerable</a:t>
            </a:r>
          </a:p>
          <a:p>
            <a:r>
              <a:rPr lang="en-US" sz="1000" dirty="0">
                <a:latin typeface="Garamond" panose="02020404030301010803" pitchFamily="18" charset="0"/>
              </a:rPr>
              <a:t>to confounding they </a:t>
            </a:r>
            <a:r>
              <a:rPr lang="en-US" sz="1000" i="1" dirty="0">
                <a:latin typeface="Garamond" panose="02020404030301010803" pitchFamily="18" charset="0"/>
              </a:rPr>
              <a:t>are </a:t>
            </a:r>
            <a:r>
              <a:rPr lang="en-US" sz="1000" dirty="0">
                <a:latin typeface="Garamond" panose="02020404030301010803" pitchFamily="18" charset="0"/>
              </a:rPr>
              <a:t>vulnerable to selection bias </a:t>
            </a:r>
          </a:p>
          <a:p>
            <a:r>
              <a:rPr lang="en-US" sz="1000" dirty="0">
                <a:latin typeface="Garamond" panose="02020404030301010803" pitchFamily="18" charset="0"/>
              </a:rPr>
              <a:t>because of differential loss to follow-up. In fact, while</a:t>
            </a:r>
          </a:p>
          <a:p>
            <a:r>
              <a:rPr lang="en-US" sz="1000" dirty="0">
                <a:latin typeface="Garamond" panose="02020404030301010803" pitchFamily="18" charset="0"/>
              </a:rPr>
              <a:t>case-control studies are thought to be most vulnerable to</a:t>
            </a:r>
          </a:p>
          <a:p>
            <a:r>
              <a:rPr lang="en-US" sz="1000" dirty="0">
                <a:latin typeface="Garamond" panose="02020404030301010803" pitchFamily="18" charset="0"/>
              </a:rPr>
              <a:t>selection bias, measures of association in any type of study </a:t>
            </a:r>
          </a:p>
          <a:p>
            <a:r>
              <a:rPr lang="en-US" sz="1000" dirty="0">
                <a:latin typeface="Garamond" panose="02020404030301010803" pitchFamily="18" charset="0"/>
              </a:rPr>
              <a:t>can be biased due to collider stratification. </a:t>
            </a:r>
          </a:p>
        </p:txBody>
      </p:sp>
      <p:sp>
        <p:nvSpPr>
          <p:cNvPr id="70" name="TextBox 69">
            <a:extLst>
              <a:ext uri="{FF2B5EF4-FFF2-40B4-BE49-F238E27FC236}">
                <a16:creationId xmlns:a16="http://schemas.microsoft.com/office/drawing/2014/main" id="{81B006AD-C60C-4186-9EEE-5BE430600B13}"/>
              </a:ext>
            </a:extLst>
          </p:cNvPr>
          <p:cNvSpPr txBox="1"/>
          <p:nvPr/>
        </p:nvSpPr>
        <p:spPr>
          <a:xfrm>
            <a:off x="8336429" y="6327909"/>
            <a:ext cx="3336170" cy="400110"/>
          </a:xfrm>
          <a:prstGeom prst="rect">
            <a:avLst/>
          </a:prstGeom>
          <a:noFill/>
        </p:spPr>
        <p:txBody>
          <a:bodyPr wrap="none" rtlCol="0">
            <a:spAutoFit/>
          </a:bodyPr>
          <a:lstStyle/>
          <a:p>
            <a:r>
              <a:rPr lang="en-US" sz="1000" dirty="0"/>
              <a:t>Examples adapted from: </a:t>
            </a:r>
            <a:r>
              <a:rPr lang="en-US" sz="1000" dirty="0" err="1"/>
              <a:t>Hernán</a:t>
            </a:r>
            <a:r>
              <a:rPr lang="en-US" sz="1000" dirty="0"/>
              <a:t> MA, Robins JM (2020). </a:t>
            </a:r>
          </a:p>
          <a:p>
            <a:r>
              <a:rPr lang="en-US" sz="1000" dirty="0"/>
              <a:t>Causal Inference: What If. Boca Raton: Chapman &amp; Hall/CRC.</a:t>
            </a:r>
          </a:p>
        </p:txBody>
      </p:sp>
      <p:sp>
        <p:nvSpPr>
          <p:cNvPr id="2" name="TextBox 1"/>
          <p:cNvSpPr txBox="1"/>
          <p:nvPr/>
        </p:nvSpPr>
        <p:spPr>
          <a:xfrm>
            <a:off x="6715066" y="2416615"/>
            <a:ext cx="1014492" cy="178510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000" i="1" dirty="0">
                <a:latin typeface="Garamond" panose="02020404030301010803" pitchFamily="18" charset="0"/>
              </a:rPr>
              <a:t>What can be done about selection bias?</a:t>
            </a:r>
          </a:p>
          <a:p>
            <a:pPr marL="171450" indent="-171450">
              <a:buFont typeface="Arial" panose="020B0604020202020204" pitchFamily="34" charset="0"/>
              <a:buChar char="•"/>
            </a:pPr>
            <a:r>
              <a:rPr lang="en-US" sz="1000" dirty="0">
                <a:latin typeface="Garamond" panose="02020404030301010803" pitchFamily="18" charset="0"/>
              </a:rPr>
              <a:t>Better study design. </a:t>
            </a:r>
          </a:p>
          <a:p>
            <a:pPr marL="171450" indent="-171450">
              <a:buFont typeface="Arial" panose="020B0604020202020204" pitchFamily="34" charset="0"/>
              <a:buChar char="•"/>
            </a:pPr>
            <a:r>
              <a:rPr lang="en-US" sz="1000" dirty="0">
                <a:latin typeface="Garamond" panose="02020404030301010803" pitchFamily="18" charset="0"/>
              </a:rPr>
              <a:t>Inverse probability weighting of selection. (</a:t>
            </a:r>
            <a:r>
              <a:rPr lang="en-US" sz="1000" i="1" dirty="0">
                <a:latin typeface="Garamond" panose="02020404030301010803" pitchFamily="18" charset="0"/>
              </a:rPr>
              <a:t>See back of this sheet)</a:t>
            </a:r>
            <a:endParaRPr lang="en-US" sz="1000" dirty="0">
              <a:latin typeface="Garamond" panose="02020404030301010803" pitchFamily="18" charset="0"/>
            </a:endParaRPr>
          </a:p>
        </p:txBody>
      </p:sp>
    </p:spTree>
    <p:extLst>
      <p:ext uri="{BB962C8B-B14F-4D97-AF65-F5344CB8AC3E}">
        <p14:creationId xmlns:p14="http://schemas.microsoft.com/office/powerpoint/2010/main" val="2378229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8E92D77-5560-49EE-A302-792D670F4BFF}"/>
              </a:ext>
            </a:extLst>
          </p:cNvPr>
          <p:cNvGraphicFramePr>
            <a:graphicFrameLocks noGrp="1"/>
          </p:cNvGraphicFramePr>
          <p:nvPr>
            <p:extLst>
              <p:ext uri="{D42A27DB-BD31-4B8C-83A1-F6EECF244321}">
                <p14:modId xmlns:p14="http://schemas.microsoft.com/office/powerpoint/2010/main" val="1346453671"/>
              </p:ext>
            </p:extLst>
          </p:nvPr>
        </p:nvGraphicFramePr>
        <p:xfrm>
          <a:off x="635002" y="996250"/>
          <a:ext cx="5681131" cy="4865499"/>
        </p:xfrm>
        <a:graphic>
          <a:graphicData uri="http://schemas.openxmlformats.org/drawingml/2006/table">
            <a:tbl>
              <a:tblPr/>
              <a:tblGrid>
                <a:gridCol w="1190387">
                  <a:extLst>
                    <a:ext uri="{9D8B030D-6E8A-4147-A177-3AD203B41FA5}">
                      <a16:colId xmlns:a16="http://schemas.microsoft.com/office/drawing/2014/main" val="2407137949"/>
                    </a:ext>
                  </a:extLst>
                </a:gridCol>
                <a:gridCol w="1056844">
                  <a:extLst>
                    <a:ext uri="{9D8B030D-6E8A-4147-A177-3AD203B41FA5}">
                      <a16:colId xmlns:a16="http://schemas.microsoft.com/office/drawing/2014/main" val="784017462"/>
                    </a:ext>
                  </a:extLst>
                </a:gridCol>
                <a:gridCol w="1389856">
                  <a:extLst>
                    <a:ext uri="{9D8B030D-6E8A-4147-A177-3AD203B41FA5}">
                      <a16:colId xmlns:a16="http://schemas.microsoft.com/office/drawing/2014/main" val="580740698"/>
                    </a:ext>
                  </a:extLst>
                </a:gridCol>
                <a:gridCol w="2044044">
                  <a:extLst>
                    <a:ext uri="{9D8B030D-6E8A-4147-A177-3AD203B41FA5}">
                      <a16:colId xmlns:a16="http://schemas.microsoft.com/office/drawing/2014/main" val="3531768591"/>
                    </a:ext>
                  </a:extLst>
                </a:gridCol>
              </a:tblGrid>
              <a:tr h="430388">
                <a:tc>
                  <a:txBody>
                    <a:bodyPr/>
                    <a:lstStyle/>
                    <a:p>
                      <a:pPr algn="l" fontAlgn="b">
                        <a:spcBef>
                          <a:spcPts val="0"/>
                        </a:spcBef>
                        <a:spcAft>
                          <a:spcPts val="0"/>
                        </a:spcAft>
                      </a:pPr>
                      <a:r>
                        <a:rPr lang="en-US" sz="1800" b="0" i="0" u="none" strike="noStrike" dirty="0">
                          <a:solidFill>
                            <a:srgbClr val="000000"/>
                          </a:solidFill>
                          <a:effectLst/>
                          <a:latin typeface="Calibri" panose="020F0502020204030204" pitchFamily="34" charset="0"/>
                        </a:rPr>
                        <a:t>A(PFAS Exposure)</a:t>
                      </a:r>
                      <a:endParaRPr lang="en-US" sz="1800" b="0" i="0" u="none" strike="noStrike" dirty="0">
                        <a:effectLst/>
                        <a:latin typeface="Arial" panose="020B0604020202020204" pitchFamily="34" charset="0"/>
                      </a:endParaRPr>
                    </a:p>
                  </a:txBody>
                  <a:tcPr marL="12979" marR="12979" marT="12979"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l" fontAlgn="b">
                        <a:spcBef>
                          <a:spcPts val="0"/>
                        </a:spcBef>
                        <a:spcAft>
                          <a:spcPts val="0"/>
                        </a:spcAft>
                      </a:pPr>
                      <a:r>
                        <a:rPr lang="en-US" sz="1800" b="0" i="0" u="none" strike="noStrike">
                          <a:solidFill>
                            <a:srgbClr val="000000"/>
                          </a:solidFill>
                          <a:effectLst/>
                          <a:latin typeface="Calibri" panose="020F0502020204030204" pitchFamily="34" charset="0"/>
                        </a:rPr>
                        <a:t>M(Birth defect)</a:t>
                      </a:r>
                      <a:endParaRPr lang="en-US" sz="1800" b="0" i="0" u="none" strike="noStrike">
                        <a:effectLst/>
                        <a:latin typeface="Arial" panose="020B0604020202020204" pitchFamily="34" charset="0"/>
                      </a:endParaRPr>
                    </a:p>
                  </a:txBody>
                  <a:tcPr marL="12979" marR="12979" marT="1297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spcBef>
                          <a:spcPts val="0"/>
                        </a:spcBef>
                        <a:spcAft>
                          <a:spcPts val="0"/>
                        </a:spcAft>
                      </a:pPr>
                      <a:r>
                        <a:rPr lang="en-US" sz="1800" b="0" i="0" u="none" strike="noStrike">
                          <a:solidFill>
                            <a:srgbClr val="000000"/>
                          </a:solidFill>
                          <a:effectLst/>
                          <a:latin typeface="Calibri" panose="020F0502020204030204" pitchFamily="34" charset="0"/>
                        </a:rPr>
                        <a:t>C(Prenatal mortality)</a:t>
                      </a:r>
                      <a:endParaRPr lang="en-US" sz="1800" b="0" i="0" u="none" strike="noStrike">
                        <a:effectLst/>
                        <a:latin typeface="Arial" panose="020B0604020202020204" pitchFamily="34" charset="0"/>
                      </a:endParaRPr>
                    </a:p>
                  </a:txBody>
                  <a:tcPr marL="12979" marR="12979" marT="12979"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spcBef>
                          <a:spcPts val="0"/>
                        </a:spcBef>
                        <a:spcAft>
                          <a:spcPts val="0"/>
                        </a:spcAft>
                      </a:pPr>
                      <a:r>
                        <a:rPr lang="en-US" sz="1800" b="0" i="0" u="none" strike="noStrike">
                          <a:solidFill>
                            <a:srgbClr val="000000"/>
                          </a:solidFill>
                          <a:effectLst/>
                          <a:latin typeface="Calibri" panose="020F0502020204030204" pitchFamily="34" charset="0"/>
                        </a:rPr>
                        <a:t>W</a:t>
                      </a:r>
                      <a:r>
                        <a:rPr lang="en-US" sz="1800" b="0" i="0" u="none" strike="noStrike" baseline="30000">
                          <a:solidFill>
                            <a:srgbClr val="000000"/>
                          </a:solidFill>
                          <a:effectLst/>
                          <a:latin typeface="Calibri" panose="020F0502020204030204" pitchFamily="34" charset="0"/>
                        </a:rPr>
                        <a:t>c </a:t>
                      </a:r>
                      <a:r>
                        <a:rPr lang="en-US" sz="1800" b="0" i="0" u="none" strike="noStrike">
                          <a:solidFill>
                            <a:srgbClr val="000000"/>
                          </a:solidFill>
                          <a:effectLst/>
                          <a:latin typeface="Calibri" panose="020F0502020204030204" pitchFamily="34" charset="0"/>
                        </a:rPr>
                        <a:t>(Inverse probability weights)</a:t>
                      </a:r>
                      <a:endParaRPr lang="en-US" sz="1800" b="0" i="0" u="none" strike="noStrike">
                        <a:effectLst/>
                        <a:latin typeface="Arial" panose="020B0604020202020204" pitchFamily="34" charset="0"/>
                      </a:endParaRPr>
                    </a:p>
                  </a:txBody>
                  <a:tcPr marL="12979" marR="12979" marT="12979"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18747172"/>
                  </a:ext>
                </a:extLst>
              </a:tr>
              <a:tr h="430388">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endParaRPr lang="en-US" sz="1800" b="0" i="0" u="none" strike="noStrike" dirty="0">
                        <a:effectLst/>
                        <a:latin typeface="Arial" panose="020B0604020202020204" pitchFamily="34" charset="0"/>
                      </a:endParaRPr>
                    </a:p>
                  </a:txBody>
                  <a:tcPr marL="12979" marR="12979" marT="1297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491341617"/>
                  </a:ext>
                </a:extLst>
              </a:tr>
              <a:tr h="430388">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endParaRPr lang="en-US" sz="1800" b="0" i="0" u="none" strike="noStrike" dirty="0">
                        <a:effectLst/>
                        <a:latin typeface="Arial" panose="020B0604020202020204" pitchFamily="34" charset="0"/>
                      </a:endParaRPr>
                    </a:p>
                  </a:txBody>
                  <a:tcPr marL="12979" marR="12979" marT="1297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68564521"/>
                  </a:ext>
                </a:extLst>
              </a:tr>
              <a:tr h="430388">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endParaRPr lang="en-US" sz="1800" b="0" i="0" u="none" strike="noStrike" dirty="0">
                        <a:effectLst/>
                        <a:latin typeface="Arial" panose="020B0604020202020204" pitchFamily="34" charset="0"/>
                      </a:endParaRPr>
                    </a:p>
                  </a:txBody>
                  <a:tcPr marL="12979" marR="12979" marT="1297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175809871"/>
                  </a:ext>
                </a:extLst>
              </a:tr>
              <a:tr h="430388">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endParaRPr lang="en-US" sz="1800" b="0" i="0" u="none" strike="noStrike" dirty="0">
                        <a:effectLst/>
                        <a:latin typeface="Arial" panose="020B0604020202020204" pitchFamily="34" charset="0"/>
                      </a:endParaRPr>
                    </a:p>
                  </a:txBody>
                  <a:tcPr marL="12979" marR="12979" marT="1297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005898491"/>
                  </a:ext>
                </a:extLst>
              </a:tr>
              <a:tr h="430388">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endParaRPr lang="en-US" sz="1800" b="0" i="0" u="none" strike="noStrike" dirty="0">
                        <a:effectLst/>
                        <a:latin typeface="Arial" panose="020B0604020202020204" pitchFamily="34" charset="0"/>
                      </a:endParaRPr>
                    </a:p>
                  </a:txBody>
                  <a:tcPr marL="12979" marR="12979" marT="1297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046055810"/>
                  </a:ext>
                </a:extLst>
              </a:tr>
              <a:tr h="430388">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endParaRPr lang="en-US" sz="1800" b="0" i="0" u="none" strike="noStrike" dirty="0">
                        <a:effectLst/>
                        <a:latin typeface="Arial" panose="020B0604020202020204" pitchFamily="34" charset="0"/>
                      </a:endParaRPr>
                    </a:p>
                  </a:txBody>
                  <a:tcPr marL="12979" marR="12979" marT="1297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814896234"/>
                  </a:ext>
                </a:extLst>
              </a:tr>
              <a:tr h="430388">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endParaRPr lang="en-US" sz="1800" b="0" i="0" u="none" strike="noStrike" dirty="0">
                        <a:effectLst/>
                        <a:latin typeface="Arial" panose="020B0604020202020204" pitchFamily="34" charset="0"/>
                      </a:endParaRPr>
                    </a:p>
                  </a:txBody>
                  <a:tcPr marL="12979" marR="12979" marT="1297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254650839"/>
                  </a:ext>
                </a:extLst>
              </a:tr>
              <a:tr h="430388">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endParaRPr lang="en-US" sz="1800" b="0" i="0" u="none" strike="noStrike" dirty="0">
                        <a:effectLst/>
                        <a:latin typeface="Arial" panose="020B0604020202020204" pitchFamily="34" charset="0"/>
                      </a:endParaRPr>
                    </a:p>
                  </a:txBody>
                  <a:tcPr marL="12979" marR="12979" marT="1297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996821145"/>
                  </a:ext>
                </a:extLst>
              </a:tr>
              <a:tr h="430388">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a:noFill/>
                    </a:lnL>
                    <a:lnR>
                      <a:noFill/>
                    </a:lnR>
                    <a:lnT>
                      <a:noFill/>
                    </a:lnT>
                    <a:lnB>
                      <a:noFill/>
                    </a:lnB>
                  </a:tcPr>
                </a:tc>
                <a:tc>
                  <a:txBody>
                    <a:bodyPr/>
                    <a:lstStyle/>
                    <a:p>
                      <a:pPr algn="ctr" fontAlgn="b">
                        <a:spcBef>
                          <a:spcPts val="0"/>
                        </a:spcBef>
                        <a:spcAft>
                          <a:spcPts val="0"/>
                        </a:spcAft>
                      </a:pPr>
                      <a:endParaRPr lang="en-US" sz="1800" b="0" i="0" u="none" strike="noStrike" dirty="0">
                        <a:effectLst/>
                        <a:latin typeface="Arial" panose="020B0604020202020204" pitchFamily="34" charset="0"/>
                      </a:endParaRPr>
                    </a:p>
                  </a:txBody>
                  <a:tcPr marL="12979" marR="12979" marT="12979"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24089936"/>
                  </a:ext>
                </a:extLst>
              </a:tr>
              <a:tr h="430388">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1</a:t>
                      </a:r>
                      <a:endParaRPr lang="en-US" sz="1800" b="0" i="0" u="none" strike="noStrike">
                        <a:effectLst/>
                        <a:latin typeface="Arial" panose="020B0604020202020204" pitchFamily="34" charset="0"/>
                      </a:endParaRPr>
                    </a:p>
                  </a:txBody>
                  <a:tcPr marL="12979" marR="12979" marT="12979"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r>
                        <a:rPr lang="en-US" sz="1800" b="0" i="0" u="none" strike="noStrike">
                          <a:solidFill>
                            <a:srgbClr val="000000"/>
                          </a:solidFill>
                          <a:effectLst/>
                          <a:latin typeface="Calibri" panose="020F0502020204030204" pitchFamily="34" charset="0"/>
                        </a:rPr>
                        <a:t>0</a:t>
                      </a:r>
                      <a:endParaRPr lang="en-US" sz="1800" b="0" i="0" u="none" strike="noStrike">
                        <a:effectLst/>
                        <a:latin typeface="Arial" panose="020B0604020202020204" pitchFamily="34" charset="0"/>
                      </a:endParaRPr>
                    </a:p>
                  </a:txBody>
                  <a:tcPr marL="12979" marR="12979" marT="12979"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ctr" fontAlgn="b">
                        <a:spcBef>
                          <a:spcPts val="0"/>
                        </a:spcBef>
                        <a:spcAft>
                          <a:spcPts val="0"/>
                        </a:spcAft>
                      </a:pPr>
                      <a:endParaRPr lang="en-US" sz="1800" b="0" i="0" u="none" strike="noStrike" dirty="0">
                        <a:effectLst/>
                        <a:latin typeface="Arial" panose="020B0604020202020204" pitchFamily="34" charset="0"/>
                      </a:endParaRPr>
                    </a:p>
                  </a:txBody>
                  <a:tcPr marL="12979" marR="12979" marT="12979"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1605166"/>
                  </a:ext>
                </a:extLst>
              </a:tr>
            </a:tbl>
          </a:graphicData>
        </a:graphic>
      </p:graphicFrame>
      <p:sp>
        <p:nvSpPr>
          <p:cNvPr id="5" name="TextBox 4">
            <a:extLst>
              <a:ext uri="{FF2B5EF4-FFF2-40B4-BE49-F238E27FC236}">
                <a16:creationId xmlns:a16="http://schemas.microsoft.com/office/drawing/2014/main" id="{B3875703-260E-4D34-9C1B-2F68BF05DE37}"/>
              </a:ext>
            </a:extLst>
          </p:cNvPr>
          <p:cNvSpPr txBox="1"/>
          <p:nvPr/>
        </p:nvSpPr>
        <p:spPr>
          <a:xfrm>
            <a:off x="596902" y="186266"/>
            <a:ext cx="5104346" cy="461665"/>
          </a:xfrm>
          <a:prstGeom prst="rect">
            <a:avLst/>
          </a:prstGeom>
          <a:noFill/>
        </p:spPr>
        <p:txBody>
          <a:bodyPr wrap="none" rtlCol="0">
            <a:spAutoFit/>
          </a:bodyPr>
          <a:lstStyle/>
          <a:p>
            <a:r>
              <a:rPr lang="en-US" sz="2400" i="1" dirty="0">
                <a:latin typeface="Garamond" panose="02020404030301010803" pitchFamily="18" charset="0"/>
              </a:rPr>
              <a:t>Inverse Probability Weighting for Selection Bias </a:t>
            </a:r>
          </a:p>
        </p:txBody>
      </p:sp>
      <p:sp>
        <p:nvSpPr>
          <p:cNvPr id="6" name="TextBox 5">
            <a:extLst>
              <a:ext uri="{FF2B5EF4-FFF2-40B4-BE49-F238E27FC236}">
                <a16:creationId xmlns:a16="http://schemas.microsoft.com/office/drawing/2014/main" id="{7CE3DD99-49EF-43FC-AEFF-646ABA1EE2CE}"/>
              </a:ext>
            </a:extLst>
          </p:cNvPr>
          <p:cNvSpPr txBox="1"/>
          <p:nvPr/>
        </p:nvSpPr>
        <p:spPr>
          <a:xfrm>
            <a:off x="6393925" y="942910"/>
            <a:ext cx="4927600" cy="5262979"/>
          </a:xfrm>
          <a:prstGeom prst="rect">
            <a:avLst/>
          </a:prstGeom>
          <a:noFill/>
        </p:spPr>
        <p:txBody>
          <a:bodyPr wrap="square" rtlCol="0">
            <a:spAutoFit/>
          </a:bodyPr>
          <a:lstStyle/>
          <a:p>
            <a:r>
              <a:rPr lang="en-US" sz="1400" dirty="0">
                <a:latin typeface="Garamond" panose="02020404030301010803" pitchFamily="18" charset="0"/>
              </a:rPr>
              <a:t>Consider a study of the effect of PFAS exposure (A) on birth defects (M). </a:t>
            </a:r>
          </a:p>
          <a:p>
            <a:r>
              <a:rPr lang="en-US" sz="1400" dirty="0">
                <a:latin typeface="Garamond" panose="02020404030301010803" pitchFamily="18" charset="0"/>
              </a:rPr>
              <a:t>You enroll pregnant women, half of whom are exposed to PFAS </a:t>
            </a:r>
          </a:p>
          <a:p>
            <a:r>
              <a:rPr lang="en-US" sz="1400" dirty="0">
                <a:latin typeface="Garamond" panose="02020404030301010803" pitchFamily="18" charset="0"/>
              </a:rPr>
              <a:t>at conception . Exposed or not, half of fetuses develop malformations (A has</a:t>
            </a:r>
          </a:p>
          <a:p>
            <a:r>
              <a:rPr lang="en-US" sz="1400" dirty="0">
                <a:latin typeface="Garamond" panose="02020404030301010803" pitchFamily="18" charset="0"/>
              </a:rPr>
              <a:t>no causal effect on M). Both PFAS exposure and birth defects independently increase the likelihood that the fetus will die before being born (C). Your study is limited to only babies that survived until birth. </a:t>
            </a:r>
          </a:p>
          <a:p>
            <a:endParaRPr lang="en-US" sz="1400" dirty="0">
              <a:latin typeface="Garamond" panose="02020404030301010803" pitchFamily="18" charset="0"/>
            </a:endParaRPr>
          </a:p>
          <a:p>
            <a:r>
              <a:rPr lang="en-US" sz="1400" dirty="0">
                <a:latin typeface="Garamond" panose="02020404030301010803" pitchFamily="18" charset="0"/>
              </a:rPr>
              <a:t>RR in the population: </a:t>
            </a:r>
            <a:r>
              <a:rPr lang="en-US" sz="1400" dirty="0" err="1">
                <a:latin typeface="Garamond" panose="02020404030301010803" pitchFamily="18" charset="0"/>
              </a:rPr>
              <a:t>Pr</a:t>
            </a:r>
            <a:r>
              <a:rPr lang="en-US" sz="1400" dirty="0">
                <a:latin typeface="Garamond" panose="02020404030301010803" pitchFamily="18" charset="0"/>
              </a:rPr>
              <a:t>[M=1|A=1]/</a:t>
            </a:r>
            <a:r>
              <a:rPr lang="en-US" sz="1400" dirty="0" err="1">
                <a:latin typeface="Garamond" panose="02020404030301010803" pitchFamily="18" charset="0"/>
              </a:rPr>
              <a:t>Pr</a:t>
            </a:r>
            <a:r>
              <a:rPr lang="en-US" sz="1400" dirty="0">
                <a:latin typeface="Garamond" panose="02020404030301010803" pitchFamily="18" charset="0"/>
              </a:rPr>
              <a:t>[M=1|A=0]: </a:t>
            </a:r>
          </a:p>
          <a:p>
            <a:endParaRPr lang="en-US" sz="1400" dirty="0">
              <a:latin typeface="Garamond" panose="02020404030301010803" pitchFamily="18" charset="0"/>
            </a:endParaRPr>
          </a:p>
          <a:p>
            <a:r>
              <a:rPr lang="en-US" sz="1400" dirty="0">
                <a:latin typeface="Garamond" panose="02020404030301010803" pitchFamily="18" charset="0"/>
              </a:rPr>
              <a:t>RR in your study: : </a:t>
            </a:r>
            <a:r>
              <a:rPr lang="en-US" sz="1400" dirty="0" err="1">
                <a:latin typeface="Garamond" panose="02020404030301010803" pitchFamily="18" charset="0"/>
              </a:rPr>
              <a:t>Pr</a:t>
            </a:r>
            <a:r>
              <a:rPr lang="en-US" sz="1400" dirty="0">
                <a:latin typeface="Garamond" panose="02020404030301010803" pitchFamily="18" charset="0"/>
              </a:rPr>
              <a:t>[M=1|A=1,C=0]/</a:t>
            </a:r>
            <a:r>
              <a:rPr lang="en-US" sz="1400" dirty="0" err="1">
                <a:latin typeface="Garamond" panose="02020404030301010803" pitchFamily="18" charset="0"/>
              </a:rPr>
              <a:t>Pr</a:t>
            </a:r>
            <a:r>
              <a:rPr lang="en-US" sz="1400" dirty="0">
                <a:latin typeface="Garamond" panose="02020404030301010803" pitchFamily="18" charset="0"/>
              </a:rPr>
              <a:t>[M=1|A=0,C=0]:</a:t>
            </a:r>
          </a:p>
          <a:p>
            <a:endParaRPr lang="en-US" sz="1400" dirty="0">
              <a:latin typeface="Garamond" panose="02020404030301010803" pitchFamily="18" charset="0"/>
            </a:endParaRPr>
          </a:p>
          <a:p>
            <a:r>
              <a:rPr lang="en-US" sz="1400" dirty="0">
                <a:latin typeface="Garamond" panose="02020404030301010803" pitchFamily="18" charset="0"/>
              </a:rPr>
              <a:t>Inverse probability weights: </a:t>
            </a:r>
          </a:p>
          <a:p>
            <a:r>
              <a:rPr lang="en-US" sz="1400" dirty="0">
                <a:latin typeface="Garamond" panose="02020404030301010803" pitchFamily="18" charset="0"/>
              </a:rPr>
              <a:t>	For exposed with defects: 1/(</a:t>
            </a:r>
            <a:r>
              <a:rPr lang="en-US" sz="1400" dirty="0" err="1">
                <a:latin typeface="Garamond" panose="02020404030301010803" pitchFamily="18" charset="0"/>
              </a:rPr>
              <a:t>Pr</a:t>
            </a:r>
            <a:r>
              <a:rPr lang="en-US" sz="1400" dirty="0">
                <a:latin typeface="Garamond" panose="02020404030301010803" pitchFamily="18" charset="0"/>
              </a:rPr>
              <a:t>[C=0|A=1,M=1]:</a:t>
            </a:r>
          </a:p>
          <a:p>
            <a:endParaRPr lang="en-US" sz="1400" dirty="0">
              <a:latin typeface="Garamond" panose="02020404030301010803" pitchFamily="18" charset="0"/>
            </a:endParaRPr>
          </a:p>
          <a:p>
            <a:r>
              <a:rPr lang="en-US" sz="1400" dirty="0">
                <a:latin typeface="Garamond" panose="02020404030301010803" pitchFamily="18" charset="0"/>
              </a:rPr>
              <a:t>	For exposed without defects: 1/ </a:t>
            </a:r>
            <a:r>
              <a:rPr lang="en-US" sz="1400" dirty="0" err="1">
                <a:latin typeface="Garamond" panose="02020404030301010803" pitchFamily="18" charset="0"/>
              </a:rPr>
              <a:t>Pr</a:t>
            </a:r>
            <a:r>
              <a:rPr lang="en-US" sz="1400" dirty="0">
                <a:latin typeface="Garamond" panose="02020404030301010803" pitchFamily="18" charset="0"/>
              </a:rPr>
              <a:t>[C=0|A=1,M=0]:</a:t>
            </a:r>
          </a:p>
          <a:p>
            <a:endParaRPr lang="en-US" sz="1400" dirty="0">
              <a:latin typeface="Garamond" panose="02020404030301010803" pitchFamily="18" charset="0"/>
            </a:endParaRPr>
          </a:p>
          <a:p>
            <a:r>
              <a:rPr lang="en-US" sz="1400" dirty="0">
                <a:latin typeface="Garamond" panose="02020404030301010803" pitchFamily="18" charset="0"/>
              </a:rPr>
              <a:t>	For unexposed with defects: 1/(</a:t>
            </a:r>
            <a:r>
              <a:rPr lang="en-US" sz="1400" dirty="0" err="1">
                <a:latin typeface="Garamond" panose="02020404030301010803" pitchFamily="18" charset="0"/>
              </a:rPr>
              <a:t>Pr</a:t>
            </a:r>
            <a:r>
              <a:rPr lang="en-US" sz="1400" dirty="0">
                <a:latin typeface="Garamond" panose="02020404030301010803" pitchFamily="18" charset="0"/>
              </a:rPr>
              <a:t>[C=0|A=0,M=1]:</a:t>
            </a:r>
          </a:p>
          <a:p>
            <a:endParaRPr lang="en-US" sz="1400" dirty="0">
              <a:latin typeface="Garamond" panose="02020404030301010803" pitchFamily="18" charset="0"/>
            </a:endParaRPr>
          </a:p>
          <a:p>
            <a:r>
              <a:rPr lang="en-US" sz="1400" dirty="0">
                <a:latin typeface="Garamond" panose="02020404030301010803" pitchFamily="18" charset="0"/>
              </a:rPr>
              <a:t>	For unexposed without defects: 1/</a:t>
            </a:r>
            <a:r>
              <a:rPr lang="en-US" sz="1400" dirty="0" err="1">
                <a:latin typeface="Garamond" panose="02020404030301010803" pitchFamily="18" charset="0"/>
              </a:rPr>
              <a:t>Pr</a:t>
            </a:r>
            <a:r>
              <a:rPr lang="en-US" sz="1400" dirty="0">
                <a:latin typeface="Garamond" panose="02020404030301010803" pitchFamily="18" charset="0"/>
              </a:rPr>
              <a:t>[C=0|A=0,M=0]:</a:t>
            </a:r>
          </a:p>
          <a:p>
            <a:endParaRPr lang="en-US" sz="1400" dirty="0">
              <a:latin typeface="Garamond" panose="02020404030301010803" pitchFamily="18" charset="0"/>
            </a:endParaRPr>
          </a:p>
          <a:p>
            <a:r>
              <a:rPr lang="en-US" sz="1400" dirty="0">
                <a:latin typeface="Garamond" panose="02020404030301010803" pitchFamily="18" charset="0"/>
              </a:rPr>
              <a:t>RR in your study using inverse probability weights: </a:t>
            </a:r>
          </a:p>
        </p:txBody>
      </p:sp>
    </p:spTree>
    <p:extLst>
      <p:ext uri="{BB962C8B-B14F-4D97-AF65-F5344CB8AC3E}">
        <p14:creationId xmlns:p14="http://schemas.microsoft.com/office/powerpoint/2010/main" val="2503476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26779B-0815-4785-B418-FB1934D6204B}"/>
              </a:ext>
            </a:extLst>
          </p:cNvPr>
          <p:cNvPicPr>
            <a:picLocks noChangeAspect="1"/>
          </p:cNvPicPr>
          <p:nvPr/>
        </p:nvPicPr>
        <p:blipFill>
          <a:blip r:embed="rId3"/>
          <a:stretch>
            <a:fillRect/>
          </a:stretch>
        </p:blipFill>
        <p:spPr>
          <a:xfrm>
            <a:off x="959177" y="245533"/>
            <a:ext cx="4900359" cy="6366933"/>
          </a:xfrm>
          <a:prstGeom prst="rect">
            <a:avLst/>
          </a:prstGeom>
        </p:spPr>
      </p:pic>
      <p:pic>
        <p:nvPicPr>
          <p:cNvPr id="5" name="Picture 4">
            <a:extLst>
              <a:ext uri="{FF2B5EF4-FFF2-40B4-BE49-F238E27FC236}">
                <a16:creationId xmlns:a16="http://schemas.microsoft.com/office/drawing/2014/main" id="{EDDA51C2-B78D-4F85-90FD-734E393A8E31}"/>
              </a:ext>
            </a:extLst>
          </p:cNvPr>
          <p:cNvPicPr>
            <a:picLocks noChangeAspect="1"/>
          </p:cNvPicPr>
          <p:nvPr/>
        </p:nvPicPr>
        <p:blipFill>
          <a:blip r:embed="rId4"/>
          <a:stretch>
            <a:fillRect/>
          </a:stretch>
        </p:blipFill>
        <p:spPr>
          <a:xfrm>
            <a:off x="6493565" y="245533"/>
            <a:ext cx="4900359" cy="6339839"/>
          </a:xfrm>
          <a:prstGeom prst="rect">
            <a:avLst/>
          </a:prstGeom>
        </p:spPr>
      </p:pic>
      <p:sp>
        <p:nvSpPr>
          <p:cNvPr id="6" name="TextBox 5">
            <a:extLst>
              <a:ext uri="{FF2B5EF4-FFF2-40B4-BE49-F238E27FC236}">
                <a16:creationId xmlns:a16="http://schemas.microsoft.com/office/drawing/2014/main" id="{5E7720C5-D53A-4E52-AD4A-26C7DB4F5EA8}"/>
              </a:ext>
            </a:extLst>
          </p:cNvPr>
          <p:cNvSpPr txBox="1"/>
          <p:nvPr/>
        </p:nvSpPr>
        <p:spPr>
          <a:xfrm>
            <a:off x="6580202" y="6584314"/>
            <a:ext cx="5128327" cy="253916"/>
          </a:xfrm>
          <a:prstGeom prst="rect">
            <a:avLst/>
          </a:prstGeom>
          <a:noFill/>
        </p:spPr>
        <p:txBody>
          <a:bodyPr wrap="none" rtlCol="0">
            <a:spAutoFit/>
          </a:bodyPr>
          <a:lstStyle/>
          <a:p>
            <a:r>
              <a:rPr lang="en-US" sz="1050" b="1" dirty="0"/>
              <a:t>Source: Life Magazine via University of Alabama Center for Study of Tobacco and Society </a:t>
            </a:r>
          </a:p>
        </p:txBody>
      </p:sp>
    </p:spTree>
    <p:extLst>
      <p:ext uri="{BB962C8B-B14F-4D97-AF65-F5344CB8AC3E}">
        <p14:creationId xmlns:p14="http://schemas.microsoft.com/office/powerpoint/2010/main" val="125741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1F1FAD-E518-4AD2-B847-5B0A086A0A8E}"/>
              </a:ext>
            </a:extLst>
          </p:cNvPr>
          <p:cNvPicPr>
            <a:picLocks noChangeAspect="1"/>
          </p:cNvPicPr>
          <p:nvPr/>
        </p:nvPicPr>
        <p:blipFill>
          <a:blip r:embed="rId3"/>
          <a:stretch>
            <a:fillRect/>
          </a:stretch>
        </p:blipFill>
        <p:spPr>
          <a:xfrm>
            <a:off x="431799" y="1451639"/>
            <a:ext cx="11387668" cy="35591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0531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37664E-2379-4498-9EED-1A5089E88610}"/>
              </a:ext>
            </a:extLst>
          </p:cNvPr>
          <p:cNvPicPr>
            <a:picLocks noChangeAspect="1"/>
          </p:cNvPicPr>
          <p:nvPr/>
        </p:nvPicPr>
        <p:blipFill>
          <a:blip r:embed="rId3"/>
          <a:stretch>
            <a:fillRect/>
          </a:stretch>
        </p:blipFill>
        <p:spPr>
          <a:xfrm>
            <a:off x="352954" y="1324769"/>
            <a:ext cx="5277825" cy="4208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CF03EC3F-45BC-45D3-B53C-535277EF3290}"/>
              </a:ext>
            </a:extLst>
          </p:cNvPr>
          <p:cNvPicPr>
            <a:picLocks noChangeAspect="1"/>
          </p:cNvPicPr>
          <p:nvPr/>
        </p:nvPicPr>
        <p:blipFill>
          <a:blip r:embed="rId4"/>
          <a:stretch>
            <a:fillRect/>
          </a:stretch>
        </p:blipFill>
        <p:spPr>
          <a:xfrm>
            <a:off x="6465687" y="905935"/>
            <a:ext cx="5198292" cy="530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970339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37664E-2379-4498-9EED-1A5089E88610}"/>
              </a:ext>
            </a:extLst>
          </p:cNvPr>
          <p:cNvPicPr>
            <a:picLocks noChangeAspect="1"/>
          </p:cNvPicPr>
          <p:nvPr/>
        </p:nvPicPr>
        <p:blipFill>
          <a:blip r:embed="rId3"/>
          <a:stretch>
            <a:fillRect/>
          </a:stretch>
        </p:blipFill>
        <p:spPr>
          <a:xfrm>
            <a:off x="352954" y="1324769"/>
            <a:ext cx="5277825" cy="42084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CF03EC3F-45BC-45D3-B53C-535277EF3290}"/>
              </a:ext>
            </a:extLst>
          </p:cNvPr>
          <p:cNvPicPr>
            <a:picLocks noChangeAspect="1"/>
          </p:cNvPicPr>
          <p:nvPr/>
        </p:nvPicPr>
        <p:blipFill>
          <a:blip r:embed="rId4"/>
          <a:stretch>
            <a:fillRect/>
          </a:stretch>
        </p:blipFill>
        <p:spPr>
          <a:xfrm>
            <a:off x="6465687" y="905935"/>
            <a:ext cx="5198292" cy="5308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Oval 2">
            <a:extLst>
              <a:ext uri="{FF2B5EF4-FFF2-40B4-BE49-F238E27FC236}">
                <a16:creationId xmlns:a16="http://schemas.microsoft.com/office/drawing/2014/main" id="{AE674949-7AF6-45D2-86F7-16A1D0144230}"/>
              </a:ext>
            </a:extLst>
          </p:cNvPr>
          <p:cNvSpPr/>
          <p:nvPr/>
        </p:nvSpPr>
        <p:spPr>
          <a:xfrm>
            <a:off x="10020300" y="4206240"/>
            <a:ext cx="1516380" cy="1036320"/>
          </a:xfrm>
          <a:prstGeom prst="ellipse">
            <a:avLst/>
          </a:prstGeom>
          <a:no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137454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53C8D-7AA1-4897-9826-A18FF55C63F3}"/>
              </a:ext>
            </a:extLst>
          </p:cNvPr>
          <p:cNvSpPr txBox="1"/>
          <p:nvPr/>
        </p:nvSpPr>
        <p:spPr>
          <a:xfrm>
            <a:off x="2870200" y="2853267"/>
            <a:ext cx="2862450" cy="954107"/>
          </a:xfrm>
          <a:prstGeom prst="rect">
            <a:avLst/>
          </a:prstGeom>
          <a:noFill/>
        </p:spPr>
        <p:txBody>
          <a:bodyPr wrap="none" rtlCol="0">
            <a:spAutoFit/>
          </a:bodyPr>
          <a:lstStyle/>
          <a:p>
            <a:r>
              <a:rPr lang="en-US" sz="2800" b="1" dirty="0"/>
              <a:t>Mom smokes </a:t>
            </a:r>
          </a:p>
          <a:p>
            <a:r>
              <a:rPr lang="en-US" sz="2800" b="1" dirty="0"/>
              <a:t>during pregnancy </a:t>
            </a:r>
          </a:p>
        </p:txBody>
      </p:sp>
    </p:spTree>
    <p:extLst>
      <p:ext uri="{BB962C8B-B14F-4D97-AF65-F5344CB8AC3E}">
        <p14:creationId xmlns:p14="http://schemas.microsoft.com/office/powerpoint/2010/main" val="222880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53C8D-7AA1-4897-9826-A18FF55C63F3}"/>
              </a:ext>
            </a:extLst>
          </p:cNvPr>
          <p:cNvSpPr txBox="1"/>
          <p:nvPr/>
        </p:nvSpPr>
        <p:spPr>
          <a:xfrm>
            <a:off x="2870200" y="2853267"/>
            <a:ext cx="2862450" cy="954107"/>
          </a:xfrm>
          <a:prstGeom prst="rect">
            <a:avLst/>
          </a:prstGeom>
          <a:noFill/>
        </p:spPr>
        <p:txBody>
          <a:bodyPr wrap="none" rtlCol="0">
            <a:spAutoFit/>
          </a:bodyPr>
          <a:lstStyle/>
          <a:p>
            <a:r>
              <a:rPr lang="en-US" sz="2800" b="1" dirty="0"/>
              <a:t>Mom smokes </a:t>
            </a:r>
          </a:p>
          <a:p>
            <a:r>
              <a:rPr lang="en-US" sz="2800" b="1" dirty="0"/>
              <a:t>during pregnancy </a:t>
            </a:r>
          </a:p>
        </p:txBody>
      </p:sp>
      <p:sp>
        <p:nvSpPr>
          <p:cNvPr id="5" name="TextBox 4">
            <a:extLst>
              <a:ext uri="{FF2B5EF4-FFF2-40B4-BE49-F238E27FC236}">
                <a16:creationId xmlns:a16="http://schemas.microsoft.com/office/drawing/2014/main" id="{0DB116A6-F153-4C50-881B-3B5AD1C4C439}"/>
              </a:ext>
            </a:extLst>
          </p:cNvPr>
          <p:cNvSpPr txBox="1"/>
          <p:nvPr/>
        </p:nvSpPr>
        <p:spPr>
          <a:xfrm>
            <a:off x="7552267" y="2991766"/>
            <a:ext cx="2536144" cy="523220"/>
          </a:xfrm>
          <a:prstGeom prst="rect">
            <a:avLst/>
          </a:prstGeom>
          <a:noFill/>
        </p:spPr>
        <p:txBody>
          <a:bodyPr wrap="none" rtlCol="0">
            <a:spAutoFit/>
          </a:bodyPr>
          <a:lstStyle/>
          <a:p>
            <a:r>
              <a:rPr lang="en-US" sz="2800" b="1" dirty="0"/>
              <a:t>Infant mortality</a:t>
            </a:r>
          </a:p>
        </p:txBody>
      </p:sp>
    </p:spTree>
    <p:extLst>
      <p:ext uri="{BB962C8B-B14F-4D97-AF65-F5344CB8AC3E}">
        <p14:creationId xmlns:p14="http://schemas.microsoft.com/office/powerpoint/2010/main" val="254828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53C8D-7AA1-4897-9826-A18FF55C63F3}"/>
              </a:ext>
            </a:extLst>
          </p:cNvPr>
          <p:cNvSpPr txBox="1"/>
          <p:nvPr/>
        </p:nvSpPr>
        <p:spPr>
          <a:xfrm>
            <a:off x="2870200" y="2853267"/>
            <a:ext cx="2862450" cy="954107"/>
          </a:xfrm>
          <a:prstGeom prst="rect">
            <a:avLst/>
          </a:prstGeom>
          <a:noFill/>
        </p:spPr>
        <p:txBody>
          <a:bodyPr wrap="none" rtlCol="0">
            <a:spAutoFit/>
          </a:bodyPr>
          <a:lstStyle/>
          <a:p>
            <a:r>
              <a:rPr lang="en-US" sz="2800" b="1" dirty="0"/>
              <a:t>Mom smokes </a:t>
            </a:r>
          </a:p>
          <a:p>
            <a:r>
              <a:rPr lang="en-US" sz="2800" b="1" dirty="0"/>
              <a:t>during pregnancy </a:t>
            </a:r>
          </a:p>
        </p:txBody>
      </p:sp>
      <p:sp>
        <p:nvSpPr>
          <p:cNvPr id="5" name="TextBox 4">
            <a:extLst>
              <a:ext uri="{FF2B5EF4-FFF2-40B4-BE49-F238E27FC236}">
                <a16:creationId xmlns:a16="http://schemas.microsoft.com/office/drawing/2014/main" id="{0DB116A6-F153-4C50-881B-3B5AD1C4C439}"/>
              </a:ext>
            </a:extLst>
          </p:cNvPr>
          <p:cNvSpPr txBox="1"/>
          <p:nvPr/>
        </p:nvSpPr>
        <p:spPr>
          <a:xfrm>
            <a:off x="7552267" y="2991766"/>
            <a:ext cx="2536144" cy="523220"/>
          </a:xfrm>
          <a:prstGeom prst="rect">
            <a:avLst/>
          </a:prstGeom>
          <a:noFill/>
        </p:spPr>
        <p:txBody>
          <a:bodyPr wrap="none" rtlCol="0">
            <a:spAutoFit/>
          </a:bodyPr>
          <a:lstStyle/>
          <a:p>
            <a:r>
              <a:rPr lang="en-US" sz="2800" b="1" dirty="0"/>
              <a:t>Infant mortality</a:t>
            </a:r>
          </a:p>
        </p:txBody>
      </p:sp>
      <p:sp>
        <p:nvSpPr>
          <p:cNvPr id="2" name="TextBox 1">
            <a:extLst>
              <a:ext uri="{FF2B5EF4-FFF2-40B4-BE49-F238E27FC236}">
                <a16:creationId xmlns:a16="http://schemas.microsoft.com/office/drawing/2014/main" id="{A882E7E5-72A9-43BC-880A-F5C5E3C96BA4}"/>
              </a:ext>
            </a:extLst>
          </p:cNvPr>
          <p:cNvSpPr txBox="1"/>
          <p:nvPr/>
        </p:nvSpPr>
        <p:spPr>
          <a:xfrm>
            <a:off x="5177016" y="1615669"/>
            <a:ext cx="2619563" cy="523220"/>
          </a:xfrm>
          <a:prstGeom prst="rect">
            <a:avLst/>
          </a:prstGeom>
          <a:noFill/>
        </p:spPr>
        <p:txBody>
          <a:bodyPr wrap="none" rtlCol="0">
            <a:spAutoFit/>
          </a:bodyPr>
          <a:lstStyle/>
          <a:p>
            <a:r>
              <a:rPr lang="en-US" sz="2800" b="1" dirty="0"/>
              <a:t>Low birthweight</a:t>
            </a:r>
          </a:p>
        </p:txBody>
      </p:sp>
    </p:spTree>
    <p:extLst>
      <p:ext uri="{BB962C8B-B14F-4D97-AF65-F5344CB8AC3E}">
        <p14:creationId xmlns:p14="http://schemas.microsoft.com/office/powerpoint/2010/main" val="2125189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253C8D-7AA1-4897-9826-A18FF55C63F3}"/>
              </a:ext>
            </a:extLst>
          </p:cNvPr>
          <p:cNvSpPr txBox="1"/>
          <p:nvPr/>
        </p:nvSpPr>
        <p:spPr>
          <a:xfrm>
            <a:off x="2870200" y="2853267"/>
            <a:ext cx="2862450" cy="954107"/>
          </a:xfrm>
          <a:prstGeom prst="rect">
            <a:avLst/>
          </a:prstGeom>
          <a:noFill/>
        </p:spPr>
        <p:txBody>
          <a:bodyPr wrap="none" rtlCol="0">
            <a:spAutoFit/>
          </a:bodyPr>
          <a:lstStyle/>
          <a:p>
            <a:r>
              <a:rPr lang="en-US" sz="2800" b="1" dirty="0"/>
              <a:t>Mom smokes </a:t>
            </a:r>
          </a:p>
          <a:p>
            <a:r>
              <a:rPr lang="en-US" sz="2800" b="1" dirty="0"/>
              <a:t>during pregnancy </a:t>
            </a:r>
          </a:p>
        </p:txBody>
      </p:sp>
      <p:sp>
        <p:nvSpPr>
          <p:cNvPr id="5" name="TextBox 4">
            <a:extLst>
              <a:ext uri="{FF2B5EF4-FFF2-40B4-BE49-F238E27FC236}">
                <a16:creationId xmlns:a16="http://schemas.microsoft.com/office/drawing/2014/main" id="{0DB116A6-F153-4C50-881B-3B5AD1C4C439}"/>
              </a:ext>
            </a:extLst>
          </p:cNvPr>
          <p:cNvSpPr txBox="1"/>
          <p:nvPr/>
        </p:nvSpPr>
        <p:spPr>
          <a:xfrm>
            <a:off x="7552267" y="2991766"/>
            <a:ext cx="2536144" cy="523220"/>
          </a:xfrm>
          <a:prstGeom prst="rect">
            <a:avLst/>
          </a:prstGeom>
          <a:noFill/>
        </p:spPr>
        <p:txBody>
          <a:bodyPr wrap="none" rtlCol="0">
            <a:spAutoFit/>
          </a:bodyPr>
          <a:lstStyle/>
          <a:p>
            <a:r>
              <a:rPr lang="en-US" sz="2800" b="1" dirty="0"/>
              <a:t>Infant mortality</a:t>
            </a:r>
          </a:p>
        </p:txBody>
      </p:sp>
      <p:sp>
        <p:nvSpPr>
          <p:cNvPr id="2" name="TextBox 1">
            <a:extLst>
              <a:ext uri="{FF2B5EF4-FFF2-40B4-BE49-F238E27FC236}">
                <a16:creationId xmlns:a16="http://schemas.microsoft.com/office/drawing/2014/main" id="{A882E7E5-72A9-43BC-880A-F5C5E3C96BA4}"/>
              </a:ext>
            </a:extLst>
          </p:cNvPr>
          <p:cNvSpPr txBox="1"/>
          <p:nvPr/>
        </p:nvSpPr>
        <p:spPr>
          <a:xfrm>
            <a:off x="5177016" y="1615669"/>
            <a:ext cx="2619563" cy="523220"/>
          </a:xfrm>
          <a:prstGeom prst="rect">
            <a:avLst/>
          </a:prstGeom>
          <a:noFill/>
          <a:ln>
            <a:solidFill>
              <a:schemeClr val="tx1"/>
            </a:solidFill>
          </a:ln>
        </p:spPr>
        <p:txBody>
          <a:bodyPr wrap="none" rtlCol="0">
            <a:spAutoFit/>
          </a:bodyPr>
          <a:lstStyle/>
          <a:p>
            <a:r>
              <a:rPr lang="en-US" sz="2800" b="1" dirty="0"/>
              <a:t>Low birthweight</a:t>
            </a:r>
          </a:p>
        </p:txBody>
      </p:sp>
    </p:spTree>
    <p:extLst>
      <p:ext uri="{BB962C8B-B14F-4D97-AF65-F5344CB8AC3E}">
        <p14:creationId xmlns:p14="http://schemas.microsoft.com/office/powerpoint/2010/main" val="22107628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2622</Words>
  <Application>Microsoft Office PowerPoint</Application>
  <PresentationFormat>Widescreen</PresentationFormat>
  <Paragraphs>198</Paragraphs>
  <Slides>19</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Courier New</vt:lpstr>
      <vt:lpstr>Calibri</vt:lpstr>
      <vt:lpstr>Arial</vt:lpstr>
      <vt:lpstr>Calibri Light</vt:lpstr>
      <vt:lpstr>Garamond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Evaluating selection bias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Alan Fossa</dc:creator>
  <cp:lastModifiedBy>Alan Fossa</cp:lastModifiedBy>
  <cp:revision>4</cp:revision>
  <dcterms:created xsi:type="dcterms:W3CDTF">2020-08-17T15:10:53Z</dcterms:created>
  <dcterms:modified xsi:type="dcterms:W3CDTF">2020-08-20T01:48:09Z</dcterms:modified>
</cp:coreProperties>
</file>